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60" r:id="rId5"/>
    <p:sldId id="267" r:id="rId6"/>
    <p:sldId id="279" r:id="rId7"/>
    <p:sldId id="281" r:id="rId8"/>
    <p:sldId id="259" r:id="rId9"/>
    <p:sldId id="282" r:id="rId10"/>
    <p:sldId id="288" r:id="rId11"/>
    <p:sldId id="284" r:id="rId12"/>
    <p:sldId id="285" r:id="rId13"/>
    <p:sldId id="264" r:id="rId14"/>
    <p:sldId id="271" r:id="rId15"/>
    <p:sldId id="286" r:id="rId16"/>
    <p:sldId id="28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B35"/>
    <a:srgbClr val="FAFAFA"/>
    <a:srgbClr val="1D242E"/>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500EB1-E22A-4A4B-977E-DB8F5E8C5702}"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015445B3-BA9B-446C-9705-9EFCD55C0B2B}">
      <dgm:prSet/>
      <dgm:spPr/>
      <dgm:t>
        <a:bodyPr/>
        <a:lstStyle/>
        <a:p>
          <a:r>
            <a:rPr lang="en-US" b="0" i="0"/>
            <a:t>Eye diseases are becoming more prevalent due to aging-related problems and increased life expectancy</a:t>
          </a:r>
          <a:endParaRPr lang="en-US"/>
        </a:p>
      </dgm:t>
    </dgm:pt>
    <dgm:pt modelId="{A01A0731-C2CA-4175-A62E-A0924D1ED9BD}" type="parTrans" cxnId="{BE7A7F10-73DC-4A05-B4A6-32E6EDB97FDD}">
      <dgm:prSet/>
      <dgm:spPr/>
      <dgm:t>
        <a:bodyPr/>
        <a:lstStyle/>
        <a:p>
          <a:endParaRPr lang="en-US"/>
        </a:p>
      </dgm:t>
    </dgm:pt>
    <dgm:pt modelId="{1BF5F50A-4BE8-4D88-A3A9-AE7968B4B972}" type="sibTrans" cxnId="{BE7A7F10-73DC-4A05-B4A6-32E6EDB97FDD}">
      <dgm:prSet/>
      <dgm:spPr/>
      <dgm:t>
        <a:bodyPr/>
        <a:lstStyle/>
        <a:p>
          <a:endParaRPr lang="en-US"/>
        </a:p>
      </dgm:t>
    </dgm:pt>
    <dgm:pt modelId="{4D57AB64-D646-4EE9-846D-A539FF0C2D76}">
      <dgm:prSet/>
      <dgm:spPr/>
      <dgm:t>
        <a:bodyPr/>
        <a:lstStyle/>
        <a:p>
          <a:r>
            <a:rPr lang="en-US" b="0" i="0"/>
            <a:t>Automated methods for early detection and diagnosis of eye diseases are becoming increasingly important, and deep learning techniques have shown promise in medical image analysis</a:t>
          </a:r>
          <a:endParaRPr lang="en-US"/>
        </a:p>
      </dgm:t>
    </dgm:pt>
    <dgm:pt modelId="{8144C631-D95A-4F47-8871-BA283B384050}" type="parTrans" cxnId="{162D2C37-BA88-4E66-A38A-84099528FD55}">
      <dgm:prSet/>
      <dgm:spPr/>
      <dgm:t>
        <a:bodyPr/>
        <a:lstStyle/>
        <a:p>
          <a:endParaRPr lang="en-US"/>
        </a:p>
      </dgm:t>
    </dgm:pt>
    <dgm:pt modelId="{B0B5ACC3-8C3A-4CF7-8065-B9175A46C4AD}" type="sibTrans" cxnId="{162D2C37-BA88-4E66-A38A-84099528FD55}">
      <dgm:prSet/>
      <dgm:spPr/>
      <dgm:t>
        <a:bodyPr/>
        <a:lstStyle/>
        <a:p>
          <a:endParaRPr lang="en-US"/>
        </a:p>
      </dgm:t>
    </dgm:pt>
    <dgm:pt modelId="{BF6F00ED-7E61-479B-8DDC-6CFF1578E88C}">
      <dgm:prSet/>
      <dgm:spPr/>
      <dgm:t>
        <a:bodyPr/>
        <a:lstStyle/>
        <a:p>
          <a:r>
            <a:rPr lang="en-US" b="0" i="0"/>
            <a:t>Automated classification of eye diseases can potentially assist ophthalmologists in diagnosing diseases accurately and efficiently, reducing the time and specialized expertise required for manual diagnosis</a:t>
          </a:r>
          <a:endParaRPr lang="en-US"/>
        </a:p>
      </dgm:t>
    </dgm:pt>
    <dgm:pt modelId="{75F31713-DE35-4FE2-B244-618E83696BD3}" type="parTrans" cxnId="{51C705CD-4EE7-4D69-BD3F-78E18E9B5DC4}">
      <dgm:prSet/>
      <dgm:spPr/>
      <dgm:t>
        <a:bodyPr/>
        <a:lstStyle/>
        <a:p>
          <a:endParaRPr lang="en-US"/>
        </a:p>
      </dgm:t>
    </dgm:pt>
    <dgm:pt modelId="{ED97C356-485C-4724-A4D6-50C2D9E1A384}" type="sibTrans" cxnId="{51C705CD-4EE7-4D69-BD3F-78E18E9B5DC4}">
      <dgm:prSet/>
      <dgm:spPr/>
      <dgm:t>
        <a:bodyPr/>
        <a:lstStyle/>
        <a:p>
          <a:endParaRPr lang="en-US"/>
        </a:p>
      </dgm:t>
    </dgm:pt>
    <dgm:pt modelId="{D80C15EA-E68B-401C-A7F4-83604033ADC4}">
      <dgm:prSet/>
      <dgm:spPr/>
      <dgm:t>
        <a:bodyPr/>
        <a:lstStyle/>
        <a:p>
          <a:r>
            <a:rPr lang="en-US" b="0" i="0"/>
            <a:t>Knowledge distillation is one way of improving the performance of the model with reducing the complexity.</a:t>
          </a:r>
          <a:endParaRPr lang="en-US"/>
        </a:p>
      </dgm:t>
    </dgm:pt>
    <dgm:pt modelId="{8DE405C1-DEAE-4AED-A5AD-E5EA9A3C70E1}" type="parTrans" cxnId="{67F04960-F3E5-4359-B35A-36A39B890793}">
      <dgm:prSet/>
      <dgm:spPr/>
      <dgm:t>
        <a:bodyPr/>
        <a:lstStyle/>
        <a:p>
          <a:endParaRPr lang="en-US"/>
        </a:p>
      </dgm:t>
    </dgm:pt>
    <dgm:pt modelId="{A7E52128-EBB7-4417-8F11-B1DA0FCE0D37}" type="sibTrans" cxnId="{67F04960-F3E5-4359-B35A-36A39B890793}">
      <dgm:prSet/>
      <dgm:spPr/>
      <dgm:t>
        <a:bodyPr/>
        <a:lstStyle/>
        <a:p>
          <a:endParaRPr lang="en-US"/>
        </a:p>
      </dgm:t>
    </dgm:pt>
    <dgm:pt modelId="{2B1FD3DF-B5FD-430F-93CC-7DAFA935BA35}">
      <dgm:prSet/>
      <dgm:spPr/>
      <dgm:t>
        <a:bodyPr/>
        <a:lstStyle/>
        <a:p>
          <a:r>
            <a:rPr lang="en-US"/>
            <a:t>Sample-wise distillation is not fully explored in Literature</a:t>
          </a:r>
        </a:p>
      </dgm:t>
    </dgm:pt>
    <dgm:pt modelId="{5167A3B7-DFF1-4952-AD25-94E40B50E6CF}" type="parTrans" cxnId="{80F94472-BA78-4742-83A4-BC60BA83C179}">
      <dgm:prSet/>
      <dgm:spPr/>
      <dgm:t>
        <a:bodyPr/>
        <a:lstStyle/>
        <a:p>
          <a:endParaRPr lang="en-US"/>
        </a:p>
      </dgm:t>
    </dgm:pt>
    <dgm:pt modelId="{AAB8A8A3-6032-40CB-BED8-FA385518126A}" type="sibTrans" cxnId="{80F94472-BA78-4742-83A4-BC60BA83C179}">
      <dgm:prSet/>
      <dgm:spPr/>
      <dgm:t>
        <a:bodyPr/>
        <a:lstStyle/>
        <a:p>
          <a:endParaRPr lang="en-US"/>
        </a:p>
      </dgm:t>
    </dgm:pt>
    <dgm:pt modelId="{417AA6F1-B217-4E8C-AA9D-FF308613CB63}" type="pres">
      <dgm:prSet presAssocID="{93500EB1-E22A-4A4B-977E-DB8F5E8C5702}" presName="outerComposite" presStyleCnt="0">
        <dgm:presLayoutVars>
          <dgm:chMax val="5"/>
          <dgm:dir/>
          <dgm:resizeHandles val="exact"/>
        </dgm:presLayoutVars>
      </dgm:prSet>
      <dgm:spPr/>
    </dgm:pt>
    <dgm:pt modelId="{F5D138F1-BA9D-4E69-B21D-BC9E5077D088}" type="pres">
      <dgm:prSet presAssocID="{93500EB1-E22A-4A4B-977E-DB8F5E8C5702}" presName="dummyMaxCanvas" presStyleCnt="0">
        <dgm:presLayoutVars/>
      </dgm:prSet>
      <dgm:spPr/>
    </dgm:pt>
    <dgm:pt modelId="{3AF2C0CF-CFD4-4B2C-850D-AC00A2253861}" type="pres">
      <dgm:prSet presAssocID="{93500EB1-E22A-4A4B-977E-DB8F5E8C5702}" presName="FiveNodes_1" presStyleLbl="node1" presStyleIdx="0" presStyleCnt="5">
        <dgm:presLayoutVars>
          <dgm:bulletEnabled val="1"/>
        </dgm:presLayoutVars>
      </dgm:prSet>
      <dgm:spPr/>
    </dgm:pt>
    <dgm:pt modelId="{24201C2D-ABB0-4FA2-86EB-D2A4F1ABAB66}" type="pres">
      <dgm:prSet presAssocID="{93500EB1-E22A-4A4B-977E-DB8F5E8C5702}" presName="FiveNodes_2" presStyleLbl="node1" presStyleIdx="1" presStyleCnt="5">
        <dgm:presLayoutVars>
          <dgm:bulletEnabled val="1"/>
        </dgm:presLayoutVars>
      </dgm:prSet>
      <dgm:spPr/>
    </dgm:pt>
    <dgm:pt modelId="{251CD00C-30EF-469A-B2B1-892791D75575}" type="pres">
      <dgm:prSet presAssocID="{93500EB1-E22A-4A4B-977E-DB8F5E8C5702}" presName="FiveNodes_3" presStyleLbl="node1" presStyleIdx="2" presStyleCnt="5">
        <dgm:presLayoutVars>
          <dgm:bulletEnabled val="1"/>
        </dgm:presLayoutVars>
      </dgm:prSet>
      <dgm:spPr/>
    </dgm:pt>
    <dgm:pt modelId="{F75723EA-E7A2-4F21-9C6F-0195632DF3C3}" type="pres">
      <dgm:prSet presAssocID="{93500EB1-E22A-4A4B-977E-DB8F5E8C5702}" presName="FiveNodes_4" presStyleLbl="node1" presStyleIdx="3" presStyleCnt="5">
        <dgm:presLayoutVars>
          <dgm:bulletEnabled val="1"/>
        </dgm:presLayoutVars>
      </dgm:prSet>
      <dgm:spPr/>
    </dgm:pt>
    <dgm:pt modelId="{9085A28E-833B-4CCB-87D7-9A85AFA98D9B}" type="pres">
      <dgm:prSet presAssocID="{93500EB1-E22A-4A4B-977E-DB8F5E8C5702}" presName="FiveNodes_5" presStyleLbl="node1" presStyleIdx="4" presStyleCnt="5">
        <dgm:presLayoutVars>
          <dgm:bulletEnabled val="1"/>
        </dgm:presLayoutVars>
      </dgm:prSet>
      <dgm:spPr/>
    </dgm:pt>
    <dgm:pt modelId="{A7A4FF2C-0C6E-4BF5-AE4D-B4A6BFC2282D}" type="pres">
      <dgm:prSet presAssocID="{93500EB1-E22A-4A4B-977E-DB8F5E8C5702}" presName="FiveConn_1-2" presStyleLbl="fgAccFollowNode1" presStyleIdx="0" presStyleCnt="4">
        <dgm:presLayoutVars>
          <dgm:bulletEnabled val="1"/>
        </dgm:presLayoutVars>
      </dgm:prSet>
      <dgm:spPr/>
    </dgm:pt>
    <dgm:pt modelId="{D906F0F9-FDD3-48A7-878F-EEEF88145BE3}" type="pres">
      <dgm:prSet presAssocID="{93500EB1-E22A-4A4B-977E-DB8F5E8C5702}" presName="FiveConn_2-3" presStyleLbl="fgAccFollowNode1" presStyleIdx="1" presStyleCnt="4">
        <dgm:presLayoutVars>
          <dgm:bulletEnabled val="1"/>
        </dgm:presLayoutVars>
      </dgm:prSet>
      <dgm:spPr/>
    </dgm:pt>
    <dgm:pt modelId="{96B6F066-2956-4685-980A-0179C3CC5C24}" type="pres">
      <dgm:prSet presAssocID="{93500EB1-E22A-4A4B-977E-DB8F5E8C5702}" presName="FiveConn_3-4" presStyleLbl="fgAccFollowNode1" presStyleIdx="2" presStyleCnt="4">
        <dgm:presLayoutVars>
          <dgm:bulletEnabled val="1"/>
        </dgm:presLayoutVars>
      </dgm:prSet>
      <dgm:spPr/>
    </dgm:pt>
    <dgm:pt modelId="{CB689B88-C552-4D23-977A-A4A9EA13A2FA}" type="pres">
      <dgm:prSet presAssocID="{93500EB1-E22A-4A4B-977E-DB8F5E8C5702}" presName="FiveConn_4-5" presStyleLbl="fgAccFollowNode1" presStyleIdx="3" presStyleCnt="4">
        <dgm:presLayoutVars>
          <dgm:bulletEnabled val="1"/>
        </dgm:presLayoutVars>
      </dgm:prSet>
      <dgm:spPr/>
    </dgm:pt>
    <dgm:pt modelId="{6AA4937A-FD58-485A-AC25-E3D73932B28D}" type="pres">
      <dgm:prSet presAssocID="{93500EB1-E22A-4A4B-977E-DB8F5E8C5702}" presName="FiveNodes_1_text" presStyleLbl="node1" presStyleIdx="4" presStyleCnt="5">
        <dgm:presLayoutVars>
          <dgm:bulletEnabled val="1"/>
        </dgm:presLayoutVars>
      </dgm:prSet>
      <dgm:spPr/>
    </dgm:pt>
    <dgm:pt modelId="{FFF2D5AB-4E78-4194-ABA7-E7002A6D7243}" type="pres">
      <dgm:prSet presAssocID="{93500EB1-E22A-4A4B-977E-DB8F5E8C5702}" presName="FiveNodes_2_text" presStyleLbl="node1" presStyleIdx="4" presStyleCnt="5">
        <dgm:presLayoutVars>
          <dgm:bulletEnabled val="1"/>
        </dgm:presLayoutVars>
      </dgm:prSet>
      <dgm:spPr/>
    </dgm:pt>
    <dgm:pt modelId="{33D00A0C-E875-4C8E-A753-4E2BFA076A14}" type="pres">
      <dgm:prSet presAssocID="{93500EB1-E22A-4A4B-977E-DB8F5E8C5702}" presName="FiveNodes_3_text" presStyleLbl="node1" presStyleIdx="4" presStyleCnt="5">
        <dgm:presLayoutVars>
          <dgm:bulletEnabled val="1"/>
        </dgm:presLayoutVars>
      </dgm:prSet>
      <dgm:spPr/>
    </dgm:pt>
    <dgm:pt modelId="{9E741196-4B7F-42E5-9F3A-924F5633C5A4}" type="pres">
      <dgm:prSet presAssocID="{93500EB1-E22A-4A4B-977E-DB8F5E8C5702}" presName="FiveNodes_4_text" presStyleLbl="node1" presStyleIdx="4" presStyleCnt="5">
        <dgm:presLayoutVars>
          <dgm:bulletEnabled val="1"/>
        </dgm:presLayoutVars>
      </dgm:prSet>
      <dgm:spPr/>
    </dgm:pt>
    <dgm:pt modelId="{5FF38CBA-BA98-4411-BA57-10FD670F1248}" type="pres">
      <dgm:prSet presAssocID="{93500EB1-E22A-4A4B-977E-DB8F5E8C5702}" presName="FiveNodes_5_text" presStyleLbl="node1" presStyleIdx="4" presStyleCnt="5">
        <dgm:presLayoutVars>
          <dgm:bulletEnabled val="1"/>
        </dgm:presLayoutVars>
      </dgm:prSet>
      <dgm:spPr/>
    </dgm:pt>
  </dgm:ptLst>
  <dgm:cxnLst>
    <dgm:cxn modelId="{B3F42905-035B-4098-8231-7E2D2C32154E}" type="presOf" srcId="{2B1FD3DF-B5FD-430F-93CC-7DAFA935BA35}" destId="{5FF38CBA-BA98-4411-BA57-10FD670F1248}" srcOrd="1" destOrd="0" presId="urn:microsoft.com/office/officeart/2005/8/layout/vProcess5"/>
    <dgm:cxn modelId="{BE7A7F10-73DC-4A05-B4A6-32E6EDB97FDD}" srcId="{93500EB1-E22A-4A4B-977E-DB8F5E8C5702}" destId="{015445B3-BA9B-446C-9705-9EFCD55C0B2B}" srcOrd="0" destOrd="0" parTransId="{A01A0731-C2CA-4175-A62E-A0924D1ED9BD}" sibTransId="{1BF5F50A-4BE8-4D88-A3A9-AE7968B4B972}"/>
    <dgm:cxn modelId="{19823A14-ADC1-4590-A16C-C46E952985B5}" type="presOf" srcId="{4D57AB64-D646-4EE9-846D-A539FF0C2D76}" destId="{FFF2D5AB-4E78-4194-ABA7-E7002A6D7243}" srcOrd="1" destOrd="0" presId="urn:microsoft.com/office/officeart/2005/8/layout/vProcess5"/>
    <dgm:cxn modelId="{7B78662E-492F-4D06-8CE8-BCB44A10F7BD}" type="presOf" srcId="{D80C15EA-E68B-401C-A7F4-83604033ADC4}" destId="{F75723EA-E7A2-4F21-9C6F-0195632DF3C3}" srcOrd="0" destOrd="0" presId="urn:microsoft.com/office/officeart/2005/8/layout/vProcess5"/>
    <dgm:cxn modelId="{C76C5C31-F7E7-43DF-A603-EC69451F2A08}" type="presOf" srcId="{4D57AB64-D646-4EE9-846D-A539FF0C2D76}" destId="{24201C2D-ABB0-4FA2-86EB-D2A4F1ABAB66}" srcOrd="0" destOrd="0" presId="urn:microsoft.com/office/officeart/2005/8/layout/vProcess5"/>
    <dgm:cxn modelId="{162D2C37-BA88-4E66-A38A-84099528FD55}" srcId="{93500EB1-E22A-4A4B-977E-DB8F5E8C5702}" destId="{4D57AB64-D646-4EE9-846D-A539FF0C2D76}" srcOrd="1" destOrd="0" parTransId="{8144C631-D95A-4F47-8871-BA283B384050}" sibTransId="{B0B5ACC3-8C3A-4CF7-8065-B9175A46C4AD}"/>
    <dgm:cxn modelId="{667B4A37-1721-4B51-905C-340B06F67C58}" type="presOf" srcId="{015445B3-BA9B-446C-9705-9EFCD55C0B2B}" destId="{3AF2C0CF-CFD4-4B2C-850D-AC00A2253861}" srcOrd="0" destOrd="0" presId="urn:microsoft.com/office/officeart/2005/8/layout/vProcess5"/>
    <dgm:cxn modelId="{67F04960-F3E5-4359-B35A-36A39B890793}" srcId="{93500EB1-E22A-4A4B-977E-DB8F5E8C5702}" destId="{D80C15EA-E68B-401C-A7F4-83604033ADC4}" srcOrd="3" destOrd="0" parTransId="{8DE405C1-DEAE-4AED-A5AD-E5EA9A3C70E1}" sibTransId="{A7E52128-EBB7-4417-8F11-B1DA0FCE0D37}"/>
    <dgm:cxn modelId="{9C6D7165-7FD9-42BF-BFE9-B136D8B39E7E}" type="presOf" srcId="{B0B5ACC3-8C3A-4CF7-8065-B9175A46C4AD}" destId="{D906F0F9-FDD3-48A7-878F-EEEF88145BE3}" srcOrd="0" destOrd="0" presId="urn:microsoft.com/office/officeart/2005/8/layout/vProcess5"/>
    <dgm:cxn modelId="{80F94472-BA78-4742-83A4-BC60BA83C179}" srcId="{93500EB1-E22A-4A4B-977E-DB8F5E8C5702}" destId="{2B1FD3DF-B5FD-430F-93CC-7DAFA935BA35}" srcOrd="4" destOrd="0" parTransId="{5167A3B7-DFF1-4952-AD25-94E40B50E6CF}" sibTransId="{AAB8A8A3-6032-40CB-BED8-FA385518126A}"/>
    <dgm:cxn modelId="{B2080C7D-52CC-4558-B678-E8468676F8F5}" type="presOf" srcId="{ED97C356-485C-4724-A4D6-50C2D9E1A384}" destId="{96B6F066-2956-4685-980A-0179C3CC5C24}" srcOrd="0" destOrd="0" presId="urn:microsoft.com/office/officeart/2005/8/layout/vProcess5"/>
    <dgm:cxn modelId="{136041B3-B588-406D-8D65-77E053C6BE99}" type="presOf" srcId="{93500EB1-E22A-4A4B-977E-DB8F5E8C5702}" destId="{417AA6F1-B217-4E8C-AA9D-FF308613CB63}" srcOrd="0" destOrd="0" presId="urn:microsoft.com/office/officeart/2005/8/layout/vProcess5"/>
    <dgm:cxn modelId="{19D9D7B7-BFFE-4039-B011-7BEAA94520A9}" type="presOf" srcId="{BF6F00ED-7E61-479B-8DDC-6CFF1578E88C}" destId="{251CD00C-30EF-469A-B2B1-892791D75575}" srcOrd="0" destOrd="0" presId="urn:microsoft.com/office/officeart/2005/8/layout/vProcess5"/>
    <dgm:cxn modelId="{43EF18BF-5849-4921-8003-D4E42C16DA27}" type="presOf" srcId="{D80C15EA-E68B-401C-A7F4-83604033ADC4}" destId="{9E741196-4B7F-42E5-9F3A-924F5633C5A4}" srcOrd="1" destOrd="0" presId="urn:microsoft.com/office/officeart/2005/8/layout/vProcess5"/>
    <dgm:cxn modelId="{D562CDC5-8BB6-4F2B-9A9B-FF3869632522}" type="presOf" srcId="{015445B3-BA9B-446C-9705-9EFCD55C0B2B}" destId="{6AA4937A-FD58-485A-AC25-E3D73932B28D}" srcOrd="1" destOrd="0" presId="urn:microsoft.com/office/officeart/2005/8/layout/vProcess5"/>
    <dgm:cxn modelId="{51C705CD-4EE7-4D69-BD3F-78E18E9B5DC4}" srcId="{93500EB1-E22A-4A4B-977E-DB8F5E8C5702}" destId="{BF6F00ED-7E61-479B-8DDC-6CFF1578E88C}" srcOrd="2" destOrd="0" parTransId="{75F31713-DE35-4FE2-B244-618E83696BD3}" sibTransId="{ED97C356-485C-4724-A4D6-50C2D9E1A384}"/>
    <dgm:cxn modelId="{F29A5FCE-46D1-42C9-886E-C3909AE3D645}" type="presOf" srcId="{A7E52128-EBB7-4417-8F11-B1DA0FCE0D37}" destId="{CB689B88-C552-4D23-977A-A4A9EA13A2FA}" srcOrd="0" destOrd="0" presId="urn:microsoft.com/office/officeart/2005/8/layout/vProcess5"/>
    <dgm:cxn modelId="{61778EE3-0401-43BD-9249-2187D315C855}" type="presOf" srcId="{BF6F00ED-7E61-479B-8DDC-6CFF1578E88C}" destId="{33D00A0C-E875-4C8E-A753-4E2BFA076A14}" srcOrd="1" destOrd="0" presId="urn:microsoft.com/office/officeart/2005/8/layout/vProcess5"/>
    <dgm:cxn modelId="{AE4549F4-CFFE-4070-BA73-E288908029A6}" type="presOf" srcId="{2B1FD3DF-B5FD-430F-93CC-7DAFA935BA35}" destId="{9085A28E-833B-4CCB-87D7-9A85AFA98D9B}" srcOrd="0" destOrd="0" presId="urn:microsoft.com/office/officeart/2005/8/layout/vProcess5"/>
    <dgm:cxn modelId="{79B12CF9-AC34-4144-895D-D047E39AF214}" type="presOf" srcId="{1BF5F50A-4BE8-4D88-A3A9-AE7968B4B972}" destId="{A7A4FF2C-0C6E-4BF5-AE4D-B4A6BFC2282D}" srcOrd="0" destOrd="0" presId="urn:microsoft.com/office/officeart/2005/8/layout/vProcess5"/>
    <dgm:cxn modelId="{C0ED421D-F549-4144-8127-EE2F376C7B7C}" type="presParOf" srcId="{417AA6F1-B217-4E8C-AA9D-FF308613CB63}" destId="{F5D138F1-BA9D-4E69-B21D-BC9E5077D088}" srcOrd="0" destOrd="0" presId="urn:microsoft.com/office/officeart/2005/8/layout/vProcess5"/>
    <dgm:cxn modelId="{479D8ECA-B3F9-482E-804A-795F88ACABD2}" type="presParOf" srcId="{417AA6F1-B217-4E8C-AA9D-FF308613CB63}" destId="{3AF2C0CF-CFD4-4B2C-850D-AC00A2253861}" srcOrd="1" destOrd="0" presId="urn:microsoft.com/office/officeart/2005/8/layout/vProcess5"/>
    <dgm:cxn modelId="{83AC12C2-96AE-47FF-924E-7B31CD653A3E}" type="presParOf" srcId="{417AA6F1-B217-4E8C-AA9D-FF308613CB63}" destId="{24201C2D-ABB0-4FA2-86EB-D2A4F1ABAB66}" srcOrd="2" destOrd="0" presId="urn:microsoft.com/office/officeart/2005/8/layout/vProcess5"/>
    <dgm:cxn modelId="{4AA8670E-C7D2-433B-95B5-940618329F6B}" type="presParOf" srcId="{417AA6F1-B217-4E8C-AA9D-FF308613CB63}" destId="{251CD00C-30EF-469A-B2B1-892791D75575}" srcOrd="3" destOrd="0" presId="urn:microsoft.com/office/officeart/2005/8/layout/vProcess5"/>
    <dgm:cxn modelId="{AD5330A5-E5FB-4E0D-86D6-69CB5D5250D0}" type="presParOf" srcId="{417AA6F1-B217-4E8C-AA9D-FF308613CB63}" destId="{F75723EA-E7A2-4F21-9C6F-0195632DF3C3}" srcOrd="4" destOrd="0" presId="urn:microsoft.com/office/officeart/2005/8/layout/vProcess5"/>
    <dgm:cxn modelId="{D8C33C13-432C-4168-AE32-5E4B48918E1D}" type="presParOf" srcId="{417AA6F1-B217-4E8C-AA9D-FF308613CB63}" destId="{9085A28E-833B-4CCB-87D7-9A85AFA98D9B}" srcOrd="5" destOrd="0" presId="urn:microsoft.com/office/officeart/2005/8/layout/vProcess5"/>
    <dgm:cxn modelId="{08AAE1D3-177B-419A-9362-DA0B35096CE2}" type="presParOf" srcId="{417AA6F1-B217-4E8C-AA9D-FF308613CB63}" destId="{A7A4FF2C-0C6E-4BF5-AE4D-B4A6BFC2282D}" srcOrd="6" destOrd="0" presId="urn:microsoft.com/office/officeart/2005/8/layout/vProcess5"/>
    <dgm:cxn modelId="{E0B46A35-4CF5-4EC3-BB97-F23A0E82A633}" type="presParOf" srcId="{417AA6F1-B217-4E8C-AA9D-FF308613CB63}" destId="{D906F0F9-FDD3-48A7-878F-EEEF88145BE3}" srcOrd="7" destOrd="0" presId="urn:microsoft.com/office/officeart/2005/8/layout/vProcess5"/>
    <dgm:cxn modelId="{120238C3-D16E-44C0-8338-251BF4154BDF}" type="presParOf" srcId="{417AA6F1-B217-4E8C-AA9D-FF308613CB63}" destId="{96B6F066-2956-4685-980A-0179C3CC5C24}" srcOrd="8" destOrd="0" presId="urn:microsoft.com/office/officeart/2005/8/layout/vProcess5"/>
    <dgm:cxn modelId="{A579F39F-4371-4AF0-9D11-AC0184FA5E54}" type="presParOf" srcId="{417AA6F1-B217-4E8C-AA9D-FF308613CB63}" destId="{CB689B88-C552-4D23-977A-A4A9EA13A2FA}" srcOrd="9" destOrd="0" presId="urn:microsoft.com/office/officeart/2005/8/layout/vProcess5"/>
    <dgm:cxn modelId="{4A947BFC-35EE-4A6F-BA4A-DD5CAEDCCFAA}" type="presParOf" srcId="{417AA6F1-B217-4E8C-AA9D-FF308613CB63}" destId="{6AA4937A-FD58-485A-AC25-E3D73932B28D}" srcOrd="10" destOrd="0" presId="urn:microsoft.com/office/officeart/2005/8/layout/vProcess5"/>
    <dgm:cxn modelId="{E298E79E-8C87-46C5-BB72-497AD68B92AC}" type="presParOf" srcId="{417AA6F1-B217-4E8C-AA9D-FF308613CB63}" destId="{FFF2D5AB-4E78-4194-ABA7-E7002A6D7243}" srcOrd="11" destOrd="0" presId="urn:microsoft.com/office/officeart/2005/8/layout/vProcess5"/>
    <dgm:cxn modelId="{62DCFFF5-B3A5-4016-86A4-6B42679C9834}" type="presParOf" srcId="{417AA6F1-B217-4E8C-AA9D-FF308613CB63}" destId="{33D00A0C-E875-4C8E-A753-4E2BFA076A14}" srcOrd="12" destOrd="0" presId="urn:microsoft.com/office/officeart/2005/8/layout/vProcess5"/>
    <dgm:cxn modelId="{1A3FB81C-72EF-4C6E-A7FD-4A4DB4F340D9}" type="presParOf" srcId="{417AA6F1-B217-4E8C-AA9D-FF308613CB63}" destId="{9E741196-4B7F-42E5-9F3A-924F5633C5A4}" srcOrd="13" destOrd="0" presId="urn:microsoft.com/office/officeart/2005/8/layout/vProcess5"/>
    <dgm:cxn modelId="{16444961-4936-44B4-9AD8-2A214812A0A8}" type="presParOf" srcId="{417AA6F1-B217-4E8C-AA9D-FF308613CB63}" destId="{5FF38CBA-BA98-4411-BA57-10FD670F1248}"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766AA1-1937-4C1F-AA20-4ED83666941A}"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7FA6C025-F1A2-42D8-838D-B3298619FC8A}">
      <dgm:prSet/>
      <dgm:spPr/>
      <dgm:t>
        <a:bodyPr/>
        <a:lstStyle/>
        <a:p>
          <a:r>
            <a:rPr lang="en-US" dirty="0"/>
            <a:t>1. Masked Vision Transformer as Co-Teacher</a:t>
          </a:r>
        </a:p>
      </dgm:t>
    </dgm:pt>
    <dgm:pt modelId="{63632F40-4877-486F-93D6-976690A3175E}" type="parTrans" cxnId="{79CBA1D1-F445-4E6F-8646-33EDB84B85F5}">
      <dgm:prSet/>
      <dgm:spPr/>
      <dgm:t>
        <a:bodyPr/>
        <a:lstStyle/>
        <a:p>
          <a:endParaRPr lang="en-US"/>
        </a:p>
      </dgm:t>
    </dgm:pt>
    <dgm:pt modelId="{44BBF5D9-F3A1-4F62-8415-F9C0285D2B42}" type="sibTrans" cxnId="{79CBA1D1-F445-4E6F-8646-33EDB84B85F5}">
      <dgm:prSet/>
      <dgm:spPr/>
      <dgm:t>
        <a:bodyPr/>
        <a:lstStyle/>
        <a:p>
          <a:endParaRPr lang="en-US"/>
        </a:p>
      </dgm:t>
    </dgm:pt>
    <dgm:pt modelId="{EA0AD843-3A01-411B-896E-BDCC8F346A89}">
      <dgm:prSet/>
      <dgm:spPr/>
      <dgm:t>
        <a:bodyPr/>
        <a:lstStyle/>
        <a:p>
          <a:r>
            <a:rPr lang="en-US"/>
            <a:t>2. Sample-wise Distillation Loss</a:t>
          </a:r>
        </a:p>
      </dgm:t>
    </dgm:pt>
    <dgm:pt modelId="{150EF42C-4DF6-45D1-A60A-5742233B7C87}" type="parTrans" cxnId="{C83E6F31-1997-45CC-818A-7F7809679F66}">
      <dgm:prSet/>
      <dgm:spPr/>
      <dgm:t>
        <a:bodyPr/>
        <a:lstStyle/>
        <a:p>
          <a:endParaRPr lang="en-US"/>
        </a:p>
      </dgm:t>
    </dgm:pt>
    <dgm:pt modelId="{8EB9187F-B914-4A5E-9998-17DB4ABD1380}" type="sibTrans" cxnId="{C83E6F31-1997-45CC-818A-7F7809679F66}">
      <dgm:prSet/>
      <dgm:spPr/>
      <dgm:t>
        <a:bodyPr/>
        <a:lstStyle/>
        <a:p>
          <a:endParaRPr lang="en-US"/>
        </a:p>
      </dgm:t>
    </dgm:pt>
    <dgm:pt modelId="{335D4A5C-BB6B-49F4-92AD-CA550A0CC8CC}" type="pres">
      <dgm:prSet presAssocID="{AA766AA1-1937-4C1F-AA20-4ED83666941A}" presName="linear" presStyleCnt="0">
        <dgm:presLayoutVars>
          <dgm:dir/>
          <dgm:animLvl val="lvl"/>
          <dgm:resizeHandles val="exact"/>
        </dgm:presLayoutVars>
      </dgm:prSet>
      <dgm:spPr/>
    </dgm:pt>
    <dgm:pt modelId="{203AFDAB-37D3-4A6F-9014-8F73BE3E7E0F}" type="pres">
      <dgm:prSet presAssocID="{7FA6C025-F1A2-42D8-838D-B3298619FC8A}" presName="parentLin" presStyleCnt="0"/>
      <dgm:spPr/>
    </dgm:pt>
    <dgm:pt modelId="{99AEE1E9-BCC5-4ECC-B40E-B07C4A3CDE66}" type="pres">
      <dgm:prSet presAssocID="{7FA6C025-F1A2-42D8-838D-B3298619FC8A}" presName="parentLeftMargin" presStyleLbl="node1" presStyleIdx="0" presStyleCnt="2"/>
      <dgm:spPr/>
    </dgm:pt>
    <dgm:pt modelId="{545A3667-7298-4DD7-B0B1-2B4CBEE6626A}" type="pres">
      <dgm:prSet presAssocID="{7FA6C025-F1A2-42D8-838D-B3298619FC8A}" presName="parentText" presStyleLbl="node1" presStyleIdx="0" presStyleCnt="2">
        <dgm:presLayoutVars>
          <dgm:chMax val="0"/>
          <dgm:bulletEnabled val="1"/>
        </dgm:presLayoutVars>
      </dgm:prSet>
      <dgm:spPr/>
    </dgm:pt>
    <dgm:pt modelId="{501A3E7A-0ADD-4BFC-8489-B1AC11E6417A}" type="pres">
      <dgm:prSet presAssocID="{7FA6C025-F1A2-42D8-838D-B3298619FC8A}" presName="negativeSpace" presStyleCnt="0"/>
      <dgm:spPr/>
    </dgm:pt>
    <dgm:pt modelId="{7D68A1BE-051A-4D29-BAEA-E9937BF3EE15}" type="pres">
      <dgm:prSet presAssocID="{7FA6C025-F1A2-42D8-838D-B3298619FC8A}" presName="childText" presStyleLbl="conFgAcc1" presStyleIdx="0" presStyleCnt="2">
        <dgm:presLayoutVars>
          <dgm:bulletEnabled val="1"/>
        </dgm:presLayoutVars>
      </dgm:prSet>
      <dgm:spPr/>
    </dgm:pt>
    <dgm:pt modelId="{B326F6F4-3196-4D0C-AC54-54FDC8BFF831}" type="pres">
      <dgm:prSet presAssocID="{44BBF5D9-F3A1-4F62-8415-F9C0285D2B42}" presName="spaceBetweenRectangles" presStyleCnt="0"/>
      <dgm:spPr/>
    </dgm:pt>
    <dgm:pt modelId="{1FAF2D33-5132-4F99-AD0F-AC7D4807635C}" type="pres">
      <dgm:prSet presAssocID="{EA0AD843-3A01-411B-896E-BDCC8F346A89}" presName="parentLin" presStyleCnt="0"/>
      <dgm:spPr/>
    </dgm:pt>
    <dgm:pt modelId="{9CBB3224-B08D-43ED-95BA-C5285A920C05}" type="pres">
      <dgm:prSet presAssocID="{EA0AD843-3A01-411B-896E-BDCC8F346A89}" presName="parentLeftMargin" presStyleLbl="node1" presStyleIdx="0" presStyleCnt="2"/>
      <dgm:spPr/>
    </dgm:pt>
    <dgm:pt modelId="{D669CFF0-9360-4D53-93E1-C61E6C2B2A1D}" type="pres">
      <dgm:prSet presAssocID="{EA0AD843-3A01-411B-896E-BDCC8F346A89}" presName="parentText" presStyleLbl="node1" presStyleIdx="1" presStyleCnt="2">
        <dgm:presLayoutVars>
          <dgm:chMax val="0"/>
          <dgm:bulletEnabled val="1"/>
        </dgm:presLayoutVars>
      </dgm:prSet>
      <dgm:spPr/>
    </dgm:pt>
    <dgm:pt modelId="{69F92929-AA41-45A3-ABCC-6D1951ABB397}" type="pres">
      <dgm:prSet presAssocID="{EA0AD843-3A01-411B-896E-BDCC8F346A89}" presName="negativeSpace" presStyleCnt="0"/>
      <dgm:spPr/>
    </dgm:pt>
    <dgm:pt modelId="{2D64D818-0B3A-42F2-81F6-7EF77405C75D}" type="pres">
      <dgm:prSet presAssocID="{EA0AD843-3A01-411B-896E-BDCC8F346A89}" presName="childText" presStyleLbl="conFgAcc1" presStyleIdx="1" presStyleCnt="2">
        <dgm:presLayoutVars>
          <dgm:bulletEnabled val="1"/>
        </dgm:presLayoutVars>
      </dgm:prSet>
      <dgm:spPr/>
    </dgm:pt>
  </dgm:ptLst>
  <dgm:cxnLst>
    <dgm:cxn modelId="{0CFA261D-8A75-4BE6-ABEC-A760C1D7285E}" type="presOf" srcId="{EA0AD843-3A01-411B-896E-BDCC8F346A89}" destId="{9CBB3224-B08D-43ED-95BA-C5285A920C05}" srcOrd="0" destOrd="0" presId="urn:microsoft.com/office/officeart/2005/8/layout/list1"/>
    <dgm:cxn modelId="{C83E6F31-1997-45CC-818A-7F7809679F66}" srcId="{AA766AA1-1937-4C1F-AA20-4ED83666941A}" destId="{EA0AD843-3A01-411B-896E-BDCC8F346A89}" srcOrd="1" destOrd="0" parTransId="{150EF42C-4DF6-45D1-A60A-5742233B7C87}" sibTransId="{8EB9187F-B914-4A5E-9998-17DB4ABD1380}"/>
    <dgm:cxn modelId="{D207DF7C-D7E2-4CCE-964D-37B62A4DF5CD}" type="presOf" srcId="{EA0AD843-3A01-411B-896E-BDCC8F346A89}" destId="{D669CFF0-9360-4D53-93E1-C61E6C2B2A1D}" srcOrd="1" destOrd="0" presId="urn:microsoft.com/office/officeart/2005/8/layout/list1"/>
    <dgm:cxn modelId="{C4260789-80B4-470D-AB7C-4C9C1F045A28}" type="presOf" srcId="{7FA6C025-F1A2-42D8-838D-B3298619FC8A}" destId="{545A3667-7298-4DD7-B0B1-2B4CBEE6626A}" srcOrd="1" destOrd="0" presId="urn:microsoft.com/office/officeart/2005/8/layout/list1"/>
    <dgm:cxn modelId="{0B3749C4-B858-4732-BCE5-A95A61FDE61E}" type="presOf" srcId="{7FA6C025-F1A2-42D8-838D-B3298619FC8A}" destId="{99AEE1E9-BCC5-4ECC-B40E-B07C4A3CDE66}" srcOrd="0" destOrd="0" presId="urn:microsoft.com/office/officeart/2005/8/layout/list1"/>
    <dgm:cxn modelId="{A9A74CC6-D29E-4450-A101-65663845E6CE}" type="presOf" srcId="{AA766AA1-1937-4C1F-AA20-4ED83666941A}" destId="{335D4A5C-BB6B-49F4-92AD-CA550A0CC8CC}" srcOrd="0" destOrd="0" presId="urn:microsoft.com/office/officeart/2005/8/layout/list1"/>
    <dgm:cxn modelId="{79CBA1D1-F445-4E6F-8646-33EDB84B85F5}" srcId="{AA766AA1-1937-4C1F-AA20-4ED83666941A}" destId="{7FA6C025-F1A2-42D8-838D-B3298619FC8A}" srcOrd="0" destOrd="0" parTransId="{63632F40-4877-486F-93D6-976690A3175E}" sibTransId="{44BBF5D9-F3A1-4F62-8415-F9C0285D2B42}"/>
    <dgm:cxn modelId="{EA7BE87C-348D-48C0-B224-3DC2BB1BFA81}" type="presParOf" srcId="{335D4A5C-BB6B-49F4-92AD-CA550A0CC8CC}" destId="{203AFDAB-37D3-4A6F-9014-8F73BE3E7E0F}" srcOrd="0" destOrd="0" presId="urn:microsoft.com/office/officeart/2005/8/layout/list1"/>
    <dgm:cxn modelId="{4F4705F2-4AFA-4862-A16C-0BCAF82341DD}" type="presParOf" srcId="{203AFDAB-37D3-4A6F-9014-8F73BE3E7E0F}" destId="{99AEE1E9-BCC5-4ECC-B40E-B07C4A3CDE66}" srcOrd="0" destOrd="0" presId="urn:microsoft.com/office/officeart/2005/8/layout/list1"/>
    <dgm:cxn modelId="{C76A25C5-72F6-4551-92A4-630EF85F854F}" type="presParOf" srcId="{203AFDAB-37D3-4A6F-9014-8F73BE3E7E0F}" destId="{545A3667-7298-4DD7-B0B1-2B4CBEE6626A}" srcOrd="1" destOrd="0" presId="urn:microsoft.com/office/officeart/2005/8/layout/list1"/>
    <dgm:cxn modelId="{CF2CC68E-17B5-4D58-BA1D-50328C5CA37D}" type="presParOf" srcId="{335D4A5C-BB6B-49F4-92AD-CA550A0CC8CC}" destId="{501A3E7A-0ADD-4BFC-8489-B1AC11E6417A}" srcOrd="1" destOrd="0" presId="urn:microsoft.com/office/officeart/2005/8/layout/list1"/>
    <dgm:cxn modelId="{4EB5B61C-D56C-4E47-9CBD-9F399F704E74}" type="presParOf" srcId="{335D4A5C-BB6B-49F4-92AD-CA550A0CC8CC}" destId="{7D68A1BE-051A-4D29-BAEA-E9937BF3EE15}" srcOrd="2" destOrd="0" presId="urn:microsoft.com/office/officeart/2005/8/layout/list1"/>
    <dgm:cxn modelId="{1ECA61F8-15F9-4EAF-8178-554F9DE39124}" type="presParOf" srcId="{335D4A5C-BB6B-49F4-92AD-CA550A0CC8CC}" destId="{B326F6F4-3196-4D0C-AC54-54FDC8BFF831}" srcOrd="3" destOrd="0" presId="urn:microsoft.com/office/officeart/2005/8/layout/list1"/>
    <dgm:cxn modelId="{50A6B691-AEA9-4F04-992E-C41B51BE18EA}" type="presParOf" srcId="{335D4A5C-BB6B-49F4-92AD-CA550A0CC8CC}" destId="{1FAF2D33-5132-4F99-AD0F-AC7D4807635C}" srcOrd="4" destOrd="0" presId="urn:microsoft.com/office/officeart/2005/8/layout/list1"/>
    <dgm:cxn modelId="{75F23259-E02F-4C56-96B4-FEBD34F6B154}" type="presParOf" srcId="{1FAF2D33-5132-4F99-AD0F-AC7D4807635C}" destId="{9CBB3224-B08D-43ED-95BA-C5285A920C05}" srcOrd="0" destOrd="0" presId="urn:microsoft.com/office/officeart/2005/8/layout/list1"/>
    <dgm:cxn modelId="{66BBA245-200C-4F22-B5D9-A019EB8C63D4}" type="presParOf" srcId="{1FAF2D33-5132-4F99-AD0F-AC7D4807635C}" destId="{D669CFF0-9360-4D53-93E1-C61E6C2B2A1D}" srcOrd="1" destOrd="0" presId="urn:microsoft.com/office/officeart/2005/8/layout/list1"/>
    <dgm:cxn modelId="{CC1048A9-5AA9-433F-B888-74D3BA654C21}" type="presParOf" srcId="{335D4A5C-BB6B-49F4-92AD-CA550A0CC8CC}" destId="{69F92929-AA41-45A3-ABCC-6D1951ABB397}" srcOrd="5" destOrd="0" presId="urn:microsoft.com/office/officeart/2005/8/layout/list1"/>
    <dgm:cxn modelId="{5F600C3E-FB11-4D81-8FEF-4CA41DE4C7F4}" type="presParOf" srcId="{335D4A5C-BB6B-49F4-92AD-CA550A0CC8CC}" destId="{2D64D818-0B3A-42F2-81F6-7EF77405C75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2C0CF-CFD4-4B2C-850D-AC00A2253861}">
      <dsp:nvSpPr>
        <dsp:cNvPr id="0" name=""/>
        <dsp:cNvSpPr/>
      </dsp:nvSpPr>
      <dsp:spPr>
        <a:xfrm>
          <a:off x="0" y="0"/>
          <a:ext cx="7085304" cy="540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Eye diseases are becoming more prevalent due to aging-related problems and increased life expectancy</a:t>
          </a:r>
          <a:endParaRPr lang="en-US" sz="1200" kern="1200"/>
        </a:p>
      </dsp:txBody>
      <dsp:txXfrm>
        <a:off x="15843" y="15843"/>
        <a:ext cx="6438335" cy="509222"/>
      </dsp:txXfrm>
    </dsp:sp>
    <dsp:sp modelId="{24201C2D-ABB0-4FA2-86EB-D2A4F1ABAB66}">
      <dsp:nvSpPr>
        <dsp:cNvPr id="0" name=""/>
        <dsp:cNvSpPr/>
      </dsp:nvSpPr>
      <dsp:spPr>
        <a:xfrm>
          <a:off x="529097" y="616034"/>
          <a:ext cx="7085304" cy="540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Automated methods for early detection and diagnosis of eye diseases are becoming increasingly important, and deep learning techniques have shown promise in medical image analysis</a:t>
          </a:r>
          <a:endParaRPr lang="en-US" sz="1200" kern="1200"/>
        </a:p>
      </dsp:txBody>
      <dsp:txXfrm>
        <a:off x="544940" y="631877"/>
        <a:ext cx="6172930" cy="509222"/>
      </dsp:txXfrm>
    </dsp:sp>
    <dsp:sp modelId="{251CD00C-30EF-469A-B2B1-892791D75575}">
      <dsp:nvSpPr>
        <dsp:cNvPr id="0" name=""/>
        <dsp:cNvSpPr/>
      </dsp:nvSpPr>
      <dsp:spPr>
        <a:xfrm>
          <a:off x="1058194" y="1232069"/>
          <a:ext cx="7085304" cy="540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Automated classification of eye diseases can potentially assist ophthalmologists in diagnosing diseases accurately and efficiently, reducing the time and specialized expertise required for manual diagnosis</a:t>
          </a:r>
          <a:endParaRPr lang="en-US" sz="1200" kern="1200"/>
        </a:p>
      </dsp:txBody>
      <dsp:txXfrm>
        <a:off x="1074037" y="1247912"/>
        <a:ext cx="6172930" cy="509222"/>
      </dsp:txXfrm>
    </dsp:sp>
    <dsp:sp modelId="{F75723EA-E7A2-4F21-9C6F-0195632DF3C3}">
      <dsp:nvSpPr>
        <dsp:cNvPr id="0" name=""/>
        <dsp:cNvSpPr/>
      </dsp:nvSpPr>
      <dsp:spPr>
        <a:xfrm>
          <a:off x="1587292" y="1848103"/>
          <a:ext cx="7085304" cy="540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Knowledge distillation is one way of improving the performance of the model with reducing the complexity.</a:t>
          </a:r>
          <a:endParaRPr lang="en-US" sz="1200" kern="1200"/>
        </a:p>
      </dsp:txBody>
      <dsp:txXfrm>
        <a:off x="1603135" y="1863946"/>
        <a:ext cx="6172930" cy="509222"/>
      </dsp:txXfrm>
    </dsp:sp>
    <dsp:sp modelId="{9085A28E-833B-4CCB-87D7-9A85AFA98D9B}">
      <dsp:nvSpPr>
        <dsp:cNvPr id="0" name=""/>
        <dsp:cNvSpPr/>
      </dsp:nvSpPr>
      <dsp:spPr>
        <a:xfrm>
          <a:off x="2116389" y="2464138"/>
          <a:ext cx="7085304" cy="5409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Sample-wise distillation is not fully explored in Literature</a:t>
          </a:r>
        </a:p>
      </dsp:txBody>
      <dsp:txXfrm>
        <a:off x="2132232" y="2479981"/>
        <a:ext cx="6172930" cy="509222"/>
      </dsp:txXfrm>
    </dsp:sp>
    <dsp:sp modelId="{A7A4FF2C-0C6E-4BF5-AE4D-B4A6BFC2282D}">
      <dsp:nvSpPr>
        <dsp:cNvPr id="0" name=""/>
        <dsp:cNvSpPr/>
      </dsp:nvSpPr>
      <dsp:spPr>
        <a:xfrm>
          <a:off x="6733713" y="395163"/>
          <a:ext cx="351590" cy="3515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12821" y="395163"/>
        <a:ext cx="193374" cy="264571"/>
      </dsp:txXfrm>
    </dsp:sp>
    <dsp:sp modelId="{D906F0F9-FDD3-48A7-878F-EEEF88145BE3}">
      <dsp:nvSpPr>
        <dsp:cNvPr id="0" name=""/>
        <dsp:cNvSpPr/>
      </dsp:nvSpPr>
      <dsp:spPr>
        <a:xfrm>
          <a:off x="7262811" y="1011198"/>
          <a:ext cx="351590" cy="3515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341919" y="1011198"/>
        <a:ext cx="193374" cy="264571"/>
      </dsp:txXfrm>
    </dsp:sp>
    <dsp:sp modelId="{96B6F066-2956-4685-980A-0179C3CC5C24}">
      <dsp:nvSpPr>
        <dsp:cNvPr id="0" name=""/>
        <dsp:cNvSpPr/>
      </dsp:nvSpPr>
      <dsp:spPr>
        <a:xfrm>
          <a:off x="7791908" y="1618217"/>
          <a:ext cx="351590" cy="3515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871016" y="1618217"/>
        <a:ext cx="193374" cy="264571"/>
      </dsp:txXfrm>
    </dsp:sp>
    <dsp:sp modelId="{CB689B88-C552-4D23-977A-A4A9EA13A2FA}">
      <dsp:nvSpPr>
        <dsp:cNvPr id="0" name=""/>
        <dsp:cNvSpPr/>
      </dsp:nvSpPr>
      <dsp:spPr>
        <a:xfrm>
          <a:off x="8321006" y="2240262"/>
          <a:ext cx="351590" cy="3515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400114" y="2240262"/>
        <a:ext cx="193374" cy="264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8A1BE-051A-4D29-BAEA-E9937BF3EE15}">
      <dsp:nvSpPr>
        <dsp:cNvPr id="0" name=""/>
        <dsp:cNvSpPr/>
      </dsp:nvSpPr>
      <dsp:spPr>
        <a:xfrm>
          <a:off x="0" y="720248"/>
          <a:ext cx="10325100" cy="110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5A3667-7298-4DD7-B0B1-2B4CBEE6626A}">
      <dsp:nvSpPr>
        <dsp:cNvPr id="0" name=""/>
        <dsp:cNvSpPr/>
      </dsp:nvSpPr>
      <dsp:spPr>
        <a:xfrm>
          <a:off x="516255" y="70808"/>
          <a:ext cx="7227570" cy="1298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185" tIns="0" rIns="273185" bIns="0" numCol="1" spcCol="1270" anchor="ctr" anchorCtr="0">
          <a:noAutofit/>
        </a:bodyPr>
        <a:lstStyle/>
        <a:p>
          <a:pPr marL="0" lvl="0" indent="0" algn="l" defTabSz="1955800">
            <a:lnSpc>
              <a:spcPct val="90000"/>
            </a:lnSpc>
            <a:spcBef>
              <a:spcPct val="0"/>
            </a:spcBef>
            <a:spcAft>
              <a:spcPct val="35000"/>
            </a:spcAft>
            <a:buNone/>
          </a:pPr>
          <a:r>
            <a:rPr lang="en-US" sz="4400" kern="1200" dirty="0"/>
            <a:t>1. Masked Vision Transformer as Co-Teacher</a:t>
          </a:r>
        </a:p>
      </dsp:txBody>
      <dsp:txXfrm>
        <a:off x="579661" y="134214"/>
        <a:ext cx="7100758" cy="1172068"/>
      </dsp:txXfrm>
    </dsp:sp>
    <dsp:sp modelId="{2D64D818-0B3A-42F2-81F6-7EF77405C75D}">
      <dsp:nvSpPr>
        <dsp:cNvPr id="0" name=""/>
        <dsp:cNvSpPr/>
      </dsp:nvSpPr>
      <dsp:spPr>
        <a:xfrm>
          <a:off x="0" y="2716088"/>
          <a:ext cx="10325100" cy="110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69CFF0-9360-4D53-93E1-C61E6C2B2A1D}">
      <dsp:nvSpPr>
        <dsp:cNvPr id="0" name=""/>
        <dsp:cNvSpPr/>
      </dsp:nvSpPr>
      <dsp:spPr>
        <a:xfrm>
          <a:off x="516255" y="2066648"/>
          <a:ext cx="7227570" cy="1298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185" tIns="0" rIns="273185" bIns="0" numCol="1" spcCol="1270" anchor="ctr" anchorCtr="0">
          <a:noAutofit/>
        </a:bodyPr>
        <a:lstStyle/>
        <a:p>
          <a:pPr marL="0" lvl="0" indent="0" algn="l" defTabSz="1955800">
            <a:lnSpc>
              <a:spcPct val="90000"/>
            </a:lnSpc>
            <a:spcBef>
              <a:spcPct val="0"/>
            </a:spcBef>
            <a:spcAft>
              <a:spcPct val="35000"/>
            </a:spcAft>
            <a:buNone/>
          </a:pPr>
          <a:r>
            <a:rPr lang="en-US" sz="4400" kern="1200"/>
            <a:t>2. Sample-wise Distillation Loss</a:t>
          </a:r>
        </a:p>
      </dsp:txBody>
      <dsp:txXfrm>
        <a:off x="579661" y="2130054"/>
        <a:ext cx="7100758" cy="11720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CB0E42-88E0-4C0A-B994-6F95BA0D346C}" type="datetimeFigureOut">
              <a:rPr lang="en-US" smtClean="0"/>
              <a:t>27-Apr-23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8557C8-AD42-4EC4-90FF-5B0926929A30}" type="slidenum">
              <a:rPr lang="en-US" smtClean="0"/>
              <a:t>‹#›</a:t>
            </a:fld>
            <a:endParaRPr lang="en-US"/>
          </a:p>
        </p:txBody>
      </p:sp>
    </p:spTree>
    <p:extLst>
      <p:ext uri="{BB962C8B-B14F-4D97-AF65-F5344CB8AC3E}">
        <p14:creationId xmlns:p14="http://schemas.microsoft.com/office/powerpoint/2010/main" val="129448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557C8-AD42-4EC4-90FF-5B0926929A30}" type="slidenum">
              <a:rPr lang="en-US" smtClean="0"/>
              <a:t>1</a:t>
            </a:fld>
            <a:endParaRPr lang="en-US"/>
          </a:p>
        </p:txBody>
      </p:sp>
    </p:spTree>
    <p:extLst>
      <p:ext uri="{BB962C8B-B14F-4D97-AF65-F5344CB8AC3E}">
        <p14:creationId xmlns:p14="http://schemas.microsoft.com/office/powerpoint/2010/main" val="3980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557C8-AD42-4EC4-90FF-5B0926929A30}" type="slidenum">
              <a:rPr lang="en-US" smtClean="0"/>
              <a:t>2</a:t>
            </a:fld>
            <a:endParaRPr lang="en-US"/>
          </a:p>
        </p:txBody>
      </p:sp>
    </p:spTree>
    <p:extLst>
      <p:ext uri="{BB962C8B-B14F-4D97-AF65-F5344CB8AC3E}">
        <p14:creationId xmlns:p14="http://schemas.microsoft.com/office/powerpoint/2010/main" val="267342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557C8-AD42-4EC4-90FF-5B0926929A30}" type="slidenum">
              <a:rPr lang="en-US" smtClean="0"/>
              <a:t>4</a:t>
            </a:fld>
            <a:endParaRPr lang="en-US"/>
          </a:p>
        </p:txBody>
      </p:sp>
    </p:spTree>
    <p:extLst>
      <p:ext uri="{BB962C8B-B14F-4D97-AF65-F5344CB8AC3E}">
        <p14:creationId xmlns:p14="http://schemas.microsoft.com/office/powerpoint/2010/main" val="336429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557C8-AD42-4EC4-90FF-5B0926929A30}" type="slidenum">
              <a:rPr lang="en-US" smtClean="0"/>
              <a:t>13</a:t>
            </a:fld>
            <a:endParaRPr lang="en-US"/>
          </a:p>
        </p:txBody>
      </p:sp>
    </p:spTree>
    <p:extLst>
      <p:ext uri="{BB962C8B-B14F-4D97-AF65-F5344CB8AC3E}">
        <p14:creationId xmlns:p14="http://schemas.microsoft.com/office/powerpoint/2010/main" val="2790383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8557C8-AD42-4EC4-90FF-5B0926929A30}" type="slidenum">
              <a:rPr lang="en-US" smtClean="0"/>
              <a:t>14</a:t>
            </a:fld>
            <a:endParaRPr lang="en-US"/>
          </a:p>
        </p:txBody>
      </p:sp>
    </p:spTree>
    <p:extLst>
      <p:ext uri="{BB962C8B-B14F-4D97-AF65-F5344CB8AC3E}">
        <p14:creationId xmlns:p14="http://schemas.microsoft.com/office/powerpoint/2010/main" val="2263056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26789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957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898267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3090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407125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385114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772246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516961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926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9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27-Apr-23</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524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27-Apr-23</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76963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34" name="Rectangle 27">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DEEA2-32DD-F41E-E3F5-55C9C15CA2A8}"/>
              </a:ext>
            </a:extLst>
          </p:cNvPr>
          <p:cNvSpPr>
            <a:spLocks noGrp="1"/>
          </p:cNvSpPr>
          <p:nvPr>
            <p:ph type="ctrTitle"/>
          </p:nvPr>
        </p:nvSpPr>
        <p:spPr>
          <a:xfrm>
            <a:off x="828074" y="1176617"/>
            <a:ext cx="4949719" cy="2432203"/>
          </a:xfrm>
        </p:spPr>
        <p:txBody>
          <a:bodyPr vert="horz" lIns="91440" tIns="45720" rIns="91440" bIns="45720" rtlCol="0" anchor="b">
            <a:normAutofit/>
          </a:bodyPr>
          <a:lstStyle/>
          <a:p>
            <a:pPr>
              <a:lnSpc>
                <a:spcPct val="90000"/>
              </a:lnSpc>
            </a:pPr>
            <a:r>
              <a:rPr lang="en-US" sz="4100" kern="1200">
                <a:latin typeface="+mj-lt"/>
                <a:ea typeface="+mj-ea"/>
                <a:cs typeface="+mj-cs"/>
              </a:rPr>
              <a:t>Enhancing Eye Disease Detection</a:t>
            </a:r>
            <a:br>
              <a:rPr lang="en-US" sz="4100" kern="1200">
                <a:latin typeface="+mj-lt"/>
                <a:ea typeface="+mj-ea"/>
                <a:cs typeface="+mj-cs"/>
              </a:rPr>
            </a:br>
            <a:r>
              <a:rPr lang="en-US" sz="4100" kern="1200">
                <a:latin typeface="+mj-lt"/>
                <a:ea typeface="+mj-ea"/>
                <a:cs typeface="+mj-cs"/>
              </a:rPr>
              <a:t>with MViT and SWD Loss</a:t>
            </a:r>
          </a:p>
        </p:txBody>
      </p:sp>
      <p:sp>
        <p:nvSpPr>
          <p:cNvPr id="3" name="Subtitle 2">
            <a:extLst>
              <a:ext uri="{FF2B5EF4-FFF2-40B4-BE49-F238E27FC236}">
                <a16:creationId xmlns:a16="http://schemas.microsoft.com/office/drawing/2014/main" id="{274C16BA-8D91-EC79-7740-4B587C520198}"/>
              </a:ext>
            </a:extLst>
          </p:cNvPr>
          <p:cNvSpPr>
            <a:spLocks noGrp="1"/>
          </p:cNvSpPr>
          <p:nvPr>
            <p:ph type="subTitle" idx="1"/>
          </p:nvPr>
        </p:nvSpPr>
        <p:spPr>
          <a:xfrm>
            <a:off x="1529739" y="5084857"/>
            <a:ext cx="3847365" cy="1024942"/>
          </a:xfrm>
        </p:spPr>
        <p:txBody>
          <a:bodyPr vert="horz" lIns="91440" tIns="45720" rIns="91440" bIns="45720" rtlCol="0" anchor="b">
            <a:normAutofit/>
          </a:bodyPr>
          <a:lstStyle/>
          <a:p>
            <a:pPr>
              <a:lnSpc>
                <a:spcPct val="110000"/>
              </a:lnSpc>
            </a:pPr>
            <a:r>
              <a:rPr lang="en-US" sz="1100"/>
              <a:t>Name: Alli KHADGA JYOTH </a:t>
            </a:r>
          </a:p>
          <a:p>
            <a:pPr>
              <a:lnSpc>
                <a:spcPct val="110000"/>
              </a:lnSpc>
            </a:pPr>
            <a:r>
              <a:rPr lang="en-US" sz="1100"/>
              <a:t>Roll.no: 19024</a:t>
            </a:r>
          </a:p>
          <a:p>
            <a:pPr>
              <a:lnSpc>
                <a:spcPct val="110000"/>
              </a:lnSpc>
            </a:pPr>
            <a:r>
              <a:rPr lang="en-US" sz="1100"/>
              <a:t>Advisor: DR. Akshay Agarwal</a:t>
            </a:r>
          </a:p>
          <a:p>
            <a:pPr>
              <a:lnSpc>
                <a:spcPct val="110000"/>
              </a:lnSpc>
            </a:pPr>
            <a:endParaRPr lang="en-US" sz="1100"/>
          </a:p>
        </p:txBody>
      </p:sp>
      <p:cxnSp>
        <p:nvCxnSpPr>
          <p:cNvPr id="35" name="Straight Connector 29">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1995" y="3924728"/>
            <a:ext cx="0" cy="211571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0FC3559-E80D-27CA-51EB-5B86DBF58411}"/>
              </a:ext>
            </a:extLst>
          </p:cNvPr>
          <p:cNvPicPr>
            <a:picLocks noChangeAspect="1"/>
          </p:cNvPicPr>
          <p:nvPr/>
        </p:nvPicPr>
        <p:blipFill rotWithShape="1">
          <a:blip r:embed="rId3"/>
          <a:srcRect t="18851" b="31149"/>
          <a:stretch/>
        </p:blipFill>
        <p:spPr>
          <a:xfrm>
            <a:off x="6096001" y="2764387"/>
            <a:ext cx="5181600" cy="1457324"/>
          </a:xfrm>
          <a:prstGeom prst="rect">
            <a:avLst/>
          </a:prstGeom>
        </p:spPr>
      </p:pic>
    </p:spTree>
    <p:extLst>
      <p:ext uri="{BB962C8B-B14F-4D97-AF65-F5344CB8AC3E}">
        <p14:creationId xmlns:p14="http://schemas.microsoft.com/office/powerpoint/2010/main" val="1310813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98C10BD4-F3F8-4089-8DB0-71FB15FD9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FD4E0C-4B3B-4023-9114-A8A1E2ECB93D}"/>
              </a:ext>
            </a:extLst>
          </p:cNvPr>
          <p:cNvSpPr>
            <a:spLocks noGrp="1"/>
          </p:cNvSpPr>
          <p:nvPr>
            <p:ph type="title"/>
          </p:nvPr>
        </p:nvSpPr>
        <p:spPr>
          <a:xfrm>
            <a:off x="828074" y="1176617"/>
            <a:ext cx="4949719" cy="2432203"/>
          </a:xfrm>
        </p:spPr>
        <p:txBody>
          <a:bodyPr vert="horz" lIns="91440" tIns="45720" rIns="91440" bIns="45720" rtlCol="0" anchor="b">
            <a:normAutofit/>
          </a:bodyPr>
          <a:lstStyle/>
          <a:p>
            <a:r>
              <a:rPr lang="en-US" sz="4800" dirty="0"/>
              <a:t>Model Architecture</a:t>
            </a:r>
          </a:p>
        </p:txBody>
      </p:sp>
      <p:cxnSp>
        <p:nvCxnSpPr>
          <p:cNvPr id="35" name="Straight Connector 34">
            <a:extLst>
              <a:ext uri="{FF2B5EF4-FFF2-40B4-BE49-F238E27FC236}">
                <a16:creationId xmlns:a16="http://schemas.microsoft.com/office/drawing/2014/main" id="{76A5D06F-DF26-4A88-BF73-C1B592E66D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1995" y="3924728"/>
            <a:ext cx="0" cy="211571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6" name="Content Placeholder 25">
            <a:extLst>
              <a:ext uri="{FF2B5EF4-FFF2-40B4-BE49-F238E27FC236}">
                <a16:creationId xmlns:a16="http://schemas.microsoft.com/office/drawing/2014/main" id="{9678B994-220E-530C-0877-D8DDB46F4D1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15810" y="110363"/>
            <a:ext cx="6387931" cy="6595232"/>
          </a:xfrm>
          <a:prstGeom prst="rect">
            <a:avLst/>
          </a:prstGeom>
        </p:spPr>
      </p:pic>
    </p:spTree>
    <p:extLst>
      <p:ext uri="{BB962C8B-B14F-4D97-AF65-F5344CB8AC3E}">
        <p14:creationId xmlns:p14="http://schemas.microsoft.com/office/powerpoint/2010/main" val="1990414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9FB3-E964-BA74-C464-7075D501F21D}"/>
              </a:ext>
            </a:extLst>
          </p:cNvPr>
          <p:cNvSpPr>
            <a:spLocks noGrp="1"/>
          </p:cNvSpPr>
          <p:nvPr>
            <p:ph type="title"/>
          </p:nvPr>
        </p:nvSpPr>
        <p:spPr/>
        <p:txBody>
          <a:bodyPr/>
          <a:lstStyle/>
          <a:p>
            <a:r>
              <a:rPr lang="en-US" dirty="0"/>
              <a:t>Sample-Wise Distillation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C0ABD-9808-719B-5F5A-76C4E522B40C}"/>
                  </a:ext>
                </a:extLst>
              </p:cNvPr>
              <p:cNvSpPr>
                <a:spLocks noGrp="1"/>
              </p:cNvSpPr>
              <p:nvPr>
                <p:ph idx="1"/>
              </p:nvPr>
            </p:nvSpPr>
            <p:spPr/>
            <p:txBody>
              <a:bodyPr>
                <a:normAutofit/>
              </a:bodyPr>
              <a:lstStyle/>
              <a:p>
                <a:r>
                  <a:rPr lang="en-US" dirty="0"/>
                  <a:t>The weight for Cross entropy should decrease as the student model gets better at predicting that sample.</a:t>
                </a:r>
              </a:p>
              <a:p>
                <a:r>
                  <a:rPr lang="en-US" dirty="0"/>
                  <a:t>The Weight for KL Divergence loss should be influenced by the confidence of teacher for that sample and how good the student is already at producing distributions similar to the teacher.</a:t>
                </a:r>
              </a:p>
              <a:p>
                <a:r>
                  <a:rPr lang="en-US" dirty="0"/>
                  <a:t>So based on these two points we propose </a:t>
                </a:r>
              </a:p>
              <a:p>
                <a14:m>
                  <m:oMath xmlns:m="http://schemas.openxmlformats.org/officeDocument/2006/math">
                    <m:r>
                      <a:rPr lang="en-US" i="1" dirty="0" smtClean="0">
                        <a:latin typeface="Cambria Math" panose="02040503050406030204" pitchFamily="18" charset="0"/>
                      </a:rPr>
                      <m:t>𝑊𝑒𝑖𝑔h</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a:latin typeface="Cambria Math" panose="02040503050406030204" pitchFamily="18" charset="0"/>
                          </a:rPr>
                          <m:t>𝐶𝐸</m:t>
                        </m:r>
                      </m:sub>
                    </m:sSub>
                    <m:r>
                      <a:rPr lang="en-US" i="1" dirty="0">
                        <a:latin typeface="Cambria Math" panose="02040503050406030204" pitchFamily="18" charset="0"/>
                      </a:rPr>
                      <m:t>= </m:t>
                    </m:r>
                    <m:r>
                      <a:rPr lang="en-US" dirty="0" smtClean="0">
                        <a:latin typeface="Cambria Math" panose="02040503050406030204" pitchFamily="18" charset="0"/>
                      </a:rPr>
                      <m:t>1</m:t>
                    </m:r>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ⅇ</m:t>
                        </m:r>
                      </m:e>
                      <m:sup>
                        <m:r>
                          <a:rPr lang="en-US" i="0" dirty="0">
                            <a:latin typeface="Cambria Math" panose="02040503050406030204" pitchFamily="18" charset="0"/>
                          </a:rPr>
                          <m:t>−</m:t>
                        </m:r>
                        <m:r>
                          <a:rPr lang="en-US" i="1" dirty="0">
                            <a:latin typeface="Cambria Math" panose="02040503050406030204" pitchFamily="18" charset="0"/>
                          </a:rPr>
                          <m:t>𝛽</m:t>
                        </m:r>
                        <m:d>
                          <m:dPr>
                            <m:ctrlPr>
                              <a:rPr lang="en-US" i="1" dirty="0">
                                <a:solidFill>
                                  <a:srgbClr val="836967"/>
                                </a:solidFill>
                                <a:latin typeface="Cambria Math" panose="02040503050406030204" pitchFamily="18" charset="0"/>
                              </a:rPr>
                            </m:ctrlPr>
                          </m:dPr>
                          <m:e>
                            <m:r>
                              <a:rPr lang="en-US" i="0" dirty="0">
                                <a:latin typeface="Cambria Math" panose="02040503050406030204" pitchFamily="18" charset="0"/>
                              </a:rPr>
                              <m:t>1−</m:t>
                            </m:r>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𝑝</m:t>
                                </m:r>
                              </m:e>
                              <m:sub>
                                <m:r>
                                  <a:rPr lang="en-US" i="1" dirty="0">
                                    <a:latin typeface="Cambria Math" panose="02040503050406030204" pitchFamily="18" charset="0"/>
                                  </a:rPr>
                                  <m:t>𝑡</m:t>
                                </m:r>
                              </m:sub>
                              <m:sup>
                                <m:r>
                                  <a:rPr lang="en-US" i="1" dirty="0">
                                    <a:latin typeface="Cambria Math" panose="02040503050406030204" pitchFamily="18" charset="0"/>
                                  </a:rPr>
                                  <m:t>𝑠</m:t>
                                </m:r>
                              </m:sup>
                            </m:sSubSup>
                          </m:e>
                        </m:d>
                      </m:sup>
                    </m:sSup>
                  </m:oMath>
                </a14:m>
                <a:r>
                  <a:rPr lang="en-US" dirty="0"/>
                  <a:t> </a:t>
                </a:r>
              </a:p>
              <a:p>
                <a14:m>
                  <m:oMath xmlns:m="http://schemas.openxmlformats.org/officeDocument/2006/math">
                    <m:r>
                      <a:rPr lang="en-US" i="1" dirty="0" smtClean="0">
                        <a:latin typeface="Cambria Math" panose="02040503050406030204" pitchFamily="18" charset="0"/>
                      </a:rPr>
                      <m:t>𝑊𝑒𝑖𝑔h</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a:latin typeface="Cambria Math" panose="02040503050406030204" pitchFamily="18" charset="0"/>
                          </a:rPr>
                          <m:t>𝐾𝐿</m:t>
                        </m:r>
                      </m:sub>
                    </m:sSub>
                    <m:r>
                      <a:rPr lang="en-US" i="1" dirty="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l-GR" b="0" i="1" smtClean="0">
                                <a:latin typeface="Cambria Math" panose="02040503050406030204" pitchFamily="18" charset="0"/>
                              </a:rPr>
                              <m:t>β</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𝑠</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𝑡</m:t>
                                    </m:r>
                                  </m:sup>
                                </m:sSubSup>
                              </m:e>
                            </m:d>
                          </m:sup>
                        </m:sSup>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𝑆</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m:rPr>
                            <m:sty m:val="p"/>
                          </m:rPr>
                          <a:rPr lang="el-GR" b="0" i="1" smtClean="0">
                            <a:latin typeface="Cambria Math" panose="02040503050406030204" pitchFamily="18" charset="0"/>
                          </a:rPr>
                          <m:t>α</m:t>
                        </m:r>
                        <m:r>
                          <a:rPr lang="en-US" b="0" i="1" smtClean="0">
                            <a:latin typeface="Cambria Math" panose="02040503050406030204" pitchFamily="18" charset="0"/>
                          </a:rPr>
                          <m:t>𝑆</m:t>
                        </m:r>
                      </m:sup>
                    </m:sSup>
                  </m:oMath>
                </a14:m>
                <a:r>
                  <a:rPr lang="en-US" b="0" dirty="0"/>
                  <a:t>, where S is th</a:t>
                </a:r>
                <a:r>
                  <a:rPr lang="en-US" dirty="0"/>
                  <a:t>e similarity between teacher and student normalized outputs calculated using Cosine Similarity. </a:t>
                </a:r>
                <a14:m>
                  <m:oMath xmlns:m="http://schemas.openxmlformats.org/officeDocument/2006/math">
                    <m:r>
                      <m:rPr>
                        <m:sty m:val="p"/>
                      </m:rPr>
                      <a:rPr lang="el-GR" i="1">
                        <a:latin typeface="Cambria Math" panose="02040503050406030204" pitchFamily="18" charset="0"/>
                      </a:rPr>
                      <m:t>α</m:t>
                    </m:r>
                    <m:r>
                      <a:rPr lang="en-US" b="0" i="1" smtClean="0">
                        <a:latin typeface="Cambria Math" panose="02040503050406030204" pitchFamily="18" charset="0"/>
                      </a:rPr>
                      <m:t> </m:t>
                    </m:r>
                  </m:oMath>
                </a14:m>
                <a:r>
                  <a:rPr lang="en-US" b="0" dirty="0"/>
                  <a:t>and</a:t>
                </a:r>
                <a14:m>
                  <m:oMath xmlns:m="http://schemas.openxmlformats.org/officeDocument/2006/math">
                    <m:r>
                      <a:rPr lang="en-US" b="0" i="0" dirty="0" smtClean="0">
                        <a:latin typeface="Cambria Math" panose="02040503050406030204" pitchFamily="18" charset="0"/>
                      </a:rPr>
                      <m:t> </m:t>
                    </m:r>
                    <m:r>
                      <a:rPr lang="en-US" i="1" dirty="0">
                        <a:latin typeface="Cambria Math" panose="02040503050406030204" pitchFamily="18" charset="0"/>
                      </a:rPr>
                      <m:t>𝛽</m:t>
                    </m:r>
                  </m:oMath>
                </a14:m>
                <a:r>
                  <a:rPr lang="en-US" b="0" dirty="0"/>
                  <a:t> are hyper parameters.</a:t>
                </a:r>
              </a:p>
            </p:txBody>
          </p:sp>
        </mc:Choice>
        <mc:Fallback xmlns="">
          <p:sp>
            <p:nvSpPr>
              <p:cNvPr id="3" name="Content Placeholder 2">
                <a:extLst>
                  <a:ext uri="{FF2B5EF4-FFF2-40B4-BE49-F238E27FC236}">
                    <a16:creationId xmlns:a16="http://schemas.microsoft.com/office/drawing/2014/main" id="{6ADC0ABD-9808-719B-5F5A-76C4E522B40C}"/>
                  </a:ext>
                </a:extLst>
              </p:cNvPr>
              <p:cNvSpPr>
                <a:spLocks noGrp="1" noRot="1" noChangeAspect="1" noMove="1" noResize="1" noEditPoints="1" noAdjustHandles="1" noChangeArrowheads="1" noChangeShapeType="1" noTextEdit="1"/>
              </p:cNvSpPr>
              <p:nvPr>
                <p:ph idx="1"/>
              </p:nvPr>
            </p:nvSpPr>
            <p:spPr>
              <a:blipFill>
                <a:blip r:embed="rId2"/>
                <a:stretch>
                  <a:fillRect l="-58" r="-584"/>
                </a:stretch>
              </a:blipFill>
            </p:spPr>
            <p:txBody>
              <a:bodyPr/>
              <a:lstStyle/>
              <a:p>
                <a:r>
                  <a:rPr lang="en-US">
                    <a:noFill/>
                  </a:rPr>
                  <a:t> </a:t>
                </a:r>
              </a:p>
            </p:txBody>
          </p:sp>
        </mc:Fallback>
      </mc:AlternateContent>
    </p:spTree>
    <p:extLst>
      <p:ext uri="{BB962C8B-B14F-4D97-AF65-F5344CB8AC3E}">
        <p14:creationId xmlns:p14="http://schemas.microsoft.com/office/powerpoint/2010/main" val="308697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5941CD-5100-0146-7D49-02B29145EAE0}"/>
                  </a:ext>
                </a:extLst>
              </p:cNvPr>
              <p:cNvSpPr>
                <a:spLocks noGrp="1"/>
              </p:cNvSpPr>
              <p:nvPr>
                <p:ph idx="1"/>
              </p:nvPr>
            </p:nvSpPr>
            <p:spPr>
              <a:xfrm>
                <a:off x="849758" y="650240"/>
                <a:ext cx="10427841" cy="5319042"/>
              </a:xfrm>
            </p:spPr>
            <p:txBody>
              <a:bodyPr/>
              <a:lstStyle/>
              <a:p>
                <a:r>
                  <a:rPr lang="en-US" dirty="0"/>
                  <a:t>Therefore, the final weighting scheme is:</a:t>
                </a:r>
              </a:p>
              <a:p>
                <a:pPr lvl="1"/>
                <a:r>
                  <a:rPr lang="en-US" dirty="0"/>
                  <a:t>	</a:t>
                </a:r>
                <a14:m>
                  <m:oMath xmlns:m="http://schemas.openxmlformats.org/officeDocument/2006/math">
                    <m:r>
                      <a:rPr lang="en-US" i="1" dirty="0" smtClean="0">
                        <a:latin typeface="Cambria Math" panose="02040503050406030204" pitchFamily="18" charset="0"/>
                      </a:rPr>
                      <m:t>𝑊𝑒𝑖𝑔h</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𝑐𝑒</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𝐻</m:t>
                        </m:r>
                      </m:e>
                      <m:sub>
                        <m:r>
                          <a:rPr lang="en-US" b="0" i="1" dirty="0" smtClean="0">
                            <a:latin typeface="Cambria Math" panose="02040503050406030204" pitchFamily="18" charset="0"/>
                          </a:rPr>
                          <m:t>𝐶𝐸</m:t>
                        </m:r>
                      </m:sub>
                    </m:sSub>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𝑦</m:t>
                        </m:r>
                        <m:r>
                          <a:rPr lang="en-US" i="1" dirty="0" err="1" smtClean="0">
                            <a:latin typeface="Cambria Math" panose="02040503050406030204" pitchFamily="18" charset="0"/>
                          </a:rPr>
                          <m:t>, </m:t>
                        </m:r>
                        <m:r>
                          <a:rPr lang="en-US" i="1" dirty="0" err="1" smtClean="0">
                            <a:latin typeface="Cambria Math" panose="02040503050406030204" pitchFamily="18" charset="0"/>
                          </a:rPr>
                          <m:t>𝑆</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𝑋</m:t>
                            </m:r>
                          </m:e>
                        </m:d>
                      </m:e>
                    </m:d>
                    <m:r>
                      <a:rPr lang="en-US" i="1" dirty="0" smtClean="0">
                        <a:latin typeface="Cambria Math" panose="02040503050406030204" pitchFamily="18" charset="0"/>
                      </a:rPr>
                      <m:t>+ </m:t>
                    </m:r>
                    <m:r>
                      <a:rPr lang="en-US" i="1" dirty="0" err="1" smtClean="0">
                        <a:latin typeface="Cambria Math" panose="02040503050406030204" pitchFamily="18" charset="0"/>
                      </a:rPr>
                      <m:t>𝑊𝑒𝑖𝑔h</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𝑡</m:t>
                        </m:r>
                      </m:e>
                      <m:sub>
                        <m:r>
                          <a:rPr lang="en-US" i="1" dirty="0" err="1" smtClean="0">
                            <a:latin typeface="Cambria Math" panose="02040503050406030204" pitchFamily="18" charset="0"/>
                          </a:rPr>
                          <m:t>𝑘𝑙</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𝐾𝐿</m:t>
                        </m:r>
                      </m:sub>
                    </m:sSub>
                    <m:d>
                      <m:dPr>
                        <m:ctrlPr>
                          <a:rPr lang="en-US" b="0" i="1" dirty="0" smtClean="0">
                            <a:latin typeface="Cambria Math" panose="02040503050406030204" pitchFamily="18" charset="0"/>
                          </a:rPr>
                        </m:ctrlPr>
                      </m:dPr>
                      <m:e>
                        <m:r>
                          <m:rPr>
                            <m:sty m:val="p"/>
                          </m:rPr>
                          <a:rPr lang="el-GR" b="0" i="1" dirty="0" smtClean="0">
                            <a:latin typeface="Cambria Math" panose="02040503050406030204" pitchFamily="18" charset="0"/>
                          </a:rPr>
                          <m:t>σ</m:t>
                        </m:r>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𝑠</m:t>
                                    </m:r>
                                  </m:sub>
                                </m:sSub>
                                <m:d>
                                  <m:dPr>
                                    <m:ctrlPr>
                                      <a:rPr lang="en-US" i="1" dirty="0">
                                        <a:latin typeface="Cambria Math" panose="02040503050406030204" pitchFamily="18" charset="0"/>
                                      </a:rPr>
                                    </m:ctrlPr>
                                  </m:dPr>
                                  <m:e>
                                    <m:r>
                                      <a:rPr lang="en-US" dirty="0">
                                        <a:latin typeface="Cambria Math" panose="02040503050406030204" pitchFamily="18" charset="0"/>
                                      </a:rPr>
                                      <m:t>𝑋</m:t>
                                    </m:r>
                                  </m:e>
                                </m:d>
                              </m:num>
                              <m:den>
                                <m:r>
                                  <a:rPr lang="en-US" b="0" i="1" dirty="0" smtClean="0">
                                    <a:latin typeface="Cambria Math" panose="02040503050406030204" pitchFamily="18" charset="0"/>
                                  </a:rPr>
                                  <m:t>𝑇</m:t>
                                </m:r>
                              </m:den>
                            </m:f>
                          </m:e>
                        </m:d>
                      </m:e>
                      <m:e>
                        <m:r>
                          <m:rPr>
                            <m:sty m:val="p"/>
                          </m:rPr>
                          <a:rPr lang="el-GR" dirty="0">
                            <a:latin typeface="Cambria Math" panose="02040503050406030204" pitchFamily="18" charset="0"/>
                          </a:rPr>
                          <m:t>σ</m:t>
                        </m:r>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dirty="0">
                                        <a:latin typeface="Cambria Math" panose="02040503050406030204" pitchFamily="18" charset="0"/>
                                      </a:rPr>
                                      <m:t>𝑍</m:t>
                                    </m:r>
                                  </m:e>
                                  <m:sub>
                                    <m:r>
                                      <a:rPr lang="en-US" b="0" i="1" dirty="0" smtClean="0">
                                        <a:latin typeface="Cambria Math" panose="02040503050406030204" pitchFamily="18" charset="0"/>
                                      </a:rPr>
                                      <m:t>𝑡</m:t>
                                    </m:r>
                                    <m:d>
                                      <m:dPr>
                                        <m:ctrlPr>
                                          <a:rPr lang="en-US" i="1" dirty="0">
                                            <a:latin typeface="Cambria Math" panose="02040503050406030204" pitchFamily="18" charset="0"/>
                                          </a:rPr>
                                        </m:ctrlPr>
                                      </m:dPr>
                                      <m:e>
                                        <m:r>
                                          <a:rPr lang="en-US" dirty="0">
                                            <a:latin typeface="Cambria Math" panose="02040503050406030204" pitchFamily="18" charset="0"/>
                                          </a:rPr>
                                          <m:t>𝑋</m:t>
                                        </m:r>
                                      </m:e>
                                    </m:d>
                                  </m:sub>
                                </m:sSub>
                              </m:num>
                              <m:den>
                                <m:r>
                                  <a:rPr lang="en-US" dirty="0">
                                    <a:latin typeface="Cambria Math" panose="02040503050406030204" pitchFamily="18" charset="0"/>
                                  </a:rPr>
                                  <m:t>𝑇</m:t>
                                </m:r>
                              </m:den>
                            </m:f>
                          </m:e>
                        </m:d>
                      </m:e>
                    </m:d>
                  </m:oMath>
                </a14:m>
                <a:endParaRPr lang="en-US" b="0" dirty="0"/>
              </a:p>
              <a:p>
                <a:pPr lvl="1"/>
                <a:endParaRPr lang="en-US" b="0" dirty="0"/>
              </a:p>
              <a:p>
                <a:pPr lvl="1"/>
                <a:endParaRPr lang="en-US" b="0" dirty="0"/>
              </a:p>
              <a:p>
                <a:pPr lvl="1"/>
                <a:endParaRPr lang="en-US" b="0" dirty="0"/>
              </a:p>
            </p:txBody>
          </p:sp>
        </mc:Choice>
        <mc:Fallback xmlns="">
          <p:sp>
            <p:nvSpPr>
              <p:cNvPr id="3" name="Content Placeholder 2">
                <a:extLst>
                  <a:ext uri="{FF2B5EF4-FFF2-40B4-BE49-F238E27FC236}">
                    <a16:creationId xmlns:a16="http://schemas.microsoft.com/office/drawing/2014/main" id="{1F5941CD-5100-0146-7D49-02B29145EAE0}"/>
                  </a:ext>
                </a:extLst>
              </p:cNvPr>
              <p:cNvSpPr>
                <a:spLocks noGrp="1" noRot="1" noChangeAspect="1" noMove="1" noResize="1" noEditPoints="1" noAdjustHandles="1" noChangeArrowheads="1" noChangeShapeType="1" noTextEdit="1"/>
              </p:cNvSpPr>
              <p:nvPr>
                <p:ph idx="1"/>
              </p:nvPr>
            </p:nvSpPr>
            <p:spPr>
              <a:xfrm>
                <a:off x="849758" y="650240"/>
                <a:ext cx="10427841" cy="5319042"/>
              </a:xfrm>
              <a:blipFill>
                <a:blip r:embed="rId2"/>
                <a:stretch>
                  <a:fillRect l="-5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E8E7E23-2238-EFD6-695E-843F16D461CE}"/>
              </a:ext>
            </a:extLst>
          </p:cNvPr>
          <p:cNvPicPr>
            <a:picLocks noChangeAspect="1"/>
          </p:cNvPicPr>
          <p:nvPr/>
        </p:nvPicPr>
        <p:blipFill>
          <a:blip r:embed="rId3"/>
          <a:stretch>
            <a:fillRect/>
          </a:stretch>
        </p:blipFill>
        <p:spPr>
          <a:xfrm>
            <a:off x="520128" y="1769110"/>
            <a:ext cx="5543550" cy="4438650"/>
          </a:xfrm>
          <a:prstGeom prst="rect">
            <a:avLst/>
          </a:prstGeom>
        </p:spPr>
      </p:pic>
      <p:pic>
        <p:nvPicPr>
          <p:cNvPr id="7" name="Picture 6">
            <a:extLst>
              <a:ext uri="{FF2B5EF4-FFF2-40B4-BE49-F238E27FC236}">
                <a16:creationId xmlns:a16="http://schemas.microsoft.com/office/drawing/2014/main" id="{2875B93F-3BFC-0315-8D2B-E91549883802}"/>
              </a:ext>
            </a:extLst>
          </p:cNvPr>
          <p:cNvPicPr>
            <a:picLocks noChangeAspect="1"/>
          </p:cNvPicPr>
          <p:nvPr/>
        </p:nvPicPr>
        <p:blipFill>
          <a:blip r:embed="rId4"/>
          <a:stretch>
            <a:fillRect/>
          </a:stretch>
        </p:blipFill>
        <p:spPr>
          <a:xfrm>
            <a:off x="6393308" y="1769110"/>
            <a:ext cx="5629275" cy="4457700"/>
          </a:xfrm>
          <a:prstGeom prst="rect">
            <a:avLst/>
          </a:prstGeom>
        </p:spPr>
      </p:pic>
    </p:spTree>
    <p:extLst>
      <p:ext uri="{BB962C8B-B14F-4D97-AF65-F5344CB8AC3E}">
        <p14:creationId xmlns:p14="http://schemas.microsoft.com/office/powerpoint/2010/main" val="3999834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CCE63-9047-8320-A14B-B75CDE113AEF}"/>
              </a:ext>
            </a:extLst>
          </p:cNvPr>
          <p:cNvSpPr>
            <a:spLocks noGrp="1"/>
          </p:cNvSpPr>
          <p:nvPr>
            <p:ph type="title"/>
          </p:nvPr>
        </p:nvSpPr>
        <p:spPr>
          <a:xfrm>
            <a:off x="784916" y="895440"/>
            <a:ext cx="4835831" cy="2162375"/>
          </a:xfrm>
        </p:spPr>
        <p:txBody>
          <a:bodyPr>
            <a:normAutofit/>
          </a:bodyPr>
          <a:lstStyle/>
          <a:p>
            <a:r>
              <a:rPr lang="en-US" dirty="0"/>
              <a:t>Evaluation Metric &amp; Experimental Protocol</a:t>
            </a:r>
          </a:p>
        </p:txBody>
      </p:sp>
      <p:cxnSp>
        <p:nvCxnSpPr>
          <p:cNvPr id="18" name="Straight Connector 17">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3426138"/>
            <a:ext cx="0" cy="2629328"/>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39F5A2-C297-67FA-168C-7756B71C31B3}"/>
              </a:ext>
            </a:extLst>
          </p:cNvPr>
          <p:cNvSpPr>
            <a:spLocks noGrp="1"/>
          </p:cNvSpPr>
          <p:nvPr>
            <p:ph idx="1"/>
          </p:nvPr>
        </p:nvSpPr>
        <p:spPr>
          <a:xfrm>
            <a:off x="1097386" y="3549057"/>
            <a:ext cx="4523363" cy="1559635"/>
          </a:xfrm>
        </p:spPr>
        <p:txBody>
          <a:bodyPr anchor="b">
            <a:normAutofit/>
          </a:bodyPr>
          <a:lstStyle/>
          <a:p>
            <a:r>
              <a:rPr lang="en-US" dirty="0"/>
              <a:t>Evaluation Metrics: Accuracy,           F-Score.</a:t>
            </a:r>
          </a:p>
          <a:p>
            <a:endParaRPr lang="en-US" dirty="0"/>
          </a:p>
        </p:txBody>
      </p:sp>
      <p:graphicFrame>
        <p:nvGraphicFramePr>
          <p:cNvPr id="4" name="Table 4">
            <a:extLst>
              <a:ext uri="{FF2B5EF4-FFF2-40B4-BE49-F238E27FC236}">
                <a16:creationId xmlns:a16="http://schemas.microsoft.com/office/drawing/2014/main" id="{AEB8FC06-9748-DB8E-E23A-EDB16BC5D656}"/>
              </a:ext>
            </a:extLst>
          </p:cNvPr>
          <p:cNvGraphicFramePr>
            <a:graphicFrameLocks noGrp="1"/>
          </p:cNvGraphicFramePr>
          <p:nvPr>
            <p:extLst>
              <p:ext uri="{D42A27DB-BD31-4B8C-83A1-F6EECF244321}">
                <p14:modId xmlns:p14="http://schemas.microsoft.com/office/powerpoint/2010/main" val="2666268168"/>
              </p:ext>
            </p:extLst>
          </p:nvPr>
        </p:nvGraphicFramePr>
        <p:xfrm>
          <a:off x="5620749" y="220346"/>
          <a:ext cx="6280922" cy="6411584"/>
        </p:xfrm>
        <a:graphic>
          <a:graphicData uri="http://schemas.openxmlformats.org/drawingml/2006/table">
            <a:tbl>
              <a:tblPr firstRow="1" bandRow="1">
                <a:tableStyleId>{8799B23B-EC83-4686-B30A-512413B5E67A}</a:tableStyleId>
              </a:tblPr>
              <a:tblGrid>
                <a:gridCol w="1469427">
                  <a:extLst>
                    <a:ext uri="{9D8B030D-6E8A-4147-A177-3AD203B41FA5}">
                      <a16:colId xmlns:a16="http://schemas.microsoft.com/office/drawing/2014/main" val="3949532386"/>
                    </a:ext>
                  </a:extLst>
                </a:gridCol>
                <a:gridCol w="995225">
                  <a:extLst>
                    <a:ext uri="{9D8B030D-6E8A-4147-A177-3AD203B41FA5}">
                      <a16:colId xmlns:a16="http://schemas.microsoft.com/office/drawing/2014/main" val="3933606414"/>
                    </a:ext>
                  </a:extLst>
                </a:gridCol>
                <a:gridCol w="3816270">
                  <a:extLst>
                    <a:ext uri="{9D8B030D-6E8A-4147-A177-3AD203B41FA5}">
                      <a16:colId xmlns:a16="http://schemas.microsoft.com/office/drawing/2014/main" val="792635859"/>
                    </a:ext>
                  </a:extLst>
                </a:gridCol>
              </a:tblGrid>
              <a:tr h="231767">
                <a:tc>
                  <a:txBody>
                    <a:bodyPr/>
                    <a:lstStyle/>
                    <a:p>
                      <a:pPr algn="ctr"/>
                      <a:r>
                        <a:rPr lang="en-US" sz="1400" dirty="0"/>
                        <a:t>Training</a:t>
                      </a:r>
                    </a:p>
                  </a:txBody>
                  <a:tcPr marL="56036" marR="56036" marT="28018" marB="28018" anchor="ctr"/>
                </a:tc>
                <a:tc>
                  <a:txBody>
                    <a:bodyPr/>
                    <a:lstStyle/>
                    <a:p>
                      <a:pPr algn="ctr"/>
                      <a:r>
                        <a:rPr lang="en-US" sz="1400"/>
                        <a:t>Model</a:t>
                      </a:r>
                    </a:p>
                  </a:txBody>
                  <a:tcPr marL="56036" marR="56036" marT="28018" marB="28018" anchor="ctr"/>
                </a:tc>
                <a:tc>
                  <a:txBody>
                    <a:bodyPr/>
                    <a:lstStyle/>
                    <a:p>
                      <a:pPr algn="ctr"/>
                      <a:r>
                        <a:rPr lang="en-US" sz="1400"/>
                        <a:t>Parameters</a:t>
                      </a:r>
                      <a:endParaRPr lang="en-US" sz="1400" dirty="0"/>
                    </a:p>
                  </a:txBody>
                  <a:tcPr marL="56036" marR="56036" marT="28018" marB="28018" anchor="ctr"/>
                </a:tc>
                <a:extLst>
                  <a:ext uri="{0D108BD9-81ED-4DB2-BD59-A6C34878D82A}">
                    <a16:rowId xmlns:a16="http://schemas.microsoft.com/office/drawing/2014/main" val="690412976"/>
                  </a:ext>
                </a:extLst>
              </a:tr>
              <a:tr h="1754486">
                <a:tc>
                  <a:txBody>
                    <a:bodyPr/>
                    <a:lstStyle/>
                    <a:p>
                      <a:pPr algn="ctr"/>
                      <a:r>
                        <a:rPr lang="en-US" sz="1400" dirty="0"/>
                        <a:t>MViT MAE </a:t>
                      </a:r>
                    </a:p>
                    <a:p>
                      <a:pPr algn="ctr"/>
                      <a:r>
                        <a:rPr lang="en-US" sz="1400" dirty="0"/>
                        <a:t>finetuning</a:t>
                      </a:r>
                    </a:p>
                  </a:txBody>
                  <a:tcPr marL="56036" marR="56036" marT="28018" marB="28018" anchor="ctr"/>
                </a:tc>
                <a:tc>
                  <a:txBody>
                    <a:bodyPr/>
                    <a:lstStyle/>
                    <a:p>
                      <a:pPr algn="ctr"/>
                      <a:endParaRPr lang="en-US" sz="1400"/>
                    </a:p>
                    <a:p>
                      <a:pPr algn="ctr"/>
                      <a:r>
                        <a:rPr lang="en-US" sz="1400"/>
                        <a:t>ViT Base</a:t>
                      </a:r>
                      <a:endParaRPr lang="en-US" sz="1400" dirty="0"/>
                    </a:p>
                  </a:txBody>
                  <a:tcPr marL="56036" marR="56036" marT="28018" marB="28018" anchor="ctr"/>
                </a:tc>
                <a:tc>
                  <a:txBody>
                    <a:bodyPr/>
                    <a:lstStyle/>
                    <a:p>
                      <a:pPr algn="l"/>
                      <a:endParaRPr lang="en-US" sz="1400"/>
                    </a:p>
                    <a:p>
                      <a:pPr algn="l"/>
                      <a:r>
                        <a:rPr lang="en-US" sz="1400"/>
                        <a:t>Image size = 224</a:t>
                      </a:r>
                    </a:p>
                    <a:p>
                      <a:pPr algn="l"/>
                      <a:r>
                        <a:rPr lang="en-US" sz="1400"/>
                        <a:t>Batch size = 64</a:t>
                      </a:r>
                    </a:p>
                    <a:p>
                      <a:pPr algn="l"/>
                      <a:r>
                        <a:rPr lang="en-US" sz="1400"/>
                        <a:t>Epochs = 50</a:t>
                      </a:r>
                    </a:p>
                    <a:p>
                      <a:pPr algn="l"/>
                      <a:r>
                        <a:rPr lang="en-US" sz="1400"/>
                        <a:t>Optimizer = Adam</a:t>
                      </a:r>
                    </a:p>
                    <a:p>
                      <a:pPr algn="l"/>
                      <a:r>
                        <a:rPr lang="en-US" sz="1400"/>
                        <a:t>Base Lr = 5e-4</a:t>
                      </a:r>
                    </a:p>
                    <a:p>
                      <a:r>
                        <a:rPr lang="en-US" sz="1400" b="0" kern="1200">
                          <a:solidFill>
                            <a:schemeClr val="tx1"/>
                          </a:solidFill>
                          <a:effectLst/>
                          <a:latin typeface="+mn-lt"/>
                          <a:ea typeface="+mn-ea"/>
                          <a:cs typeface="+mn-cs"/>
                        </a:rPr>
                        <a:t>Absolute Lr = base_lr * total_batch_size / 256</a:t>
                      </a:r>
                    </a:p>
                    <a:p>
                      <a:pPr algn="l"/>
                      <a:r>
                        <a:rPr lang="en-US" sz="1400"/>
                        <a:t>Loss = MSE</a:t>
                      </a:r>
                      <a:endParaRPr lang="en-US" sz="1400" dirty="0"/>
                    </a:p>
                  </a:txBody>
                  <a:tcPr marL="56036" marR="56036" marT="28018" marB="28018"/>
                </a:tc>
                <a:extLst>
                  <a:ext uri="{0D108BD9-81ED-4DB2-BD59-A6C34878D82A}">
                    <a16:rowId xmlns:a16="http://schemas.microsoft.com/office/drawing/2014/main" val="979742772"/>
                  </a:ext>
                </a:extLst>
              </a:tr>
              <a:tr h="1816763">
                <a:tc>
                  <a:txBody>
                    <a:bodyPr/>
                    <a:lstStyle/>
                    <a:p>
                      <a:pPr algn="ctr"/>
                      <a:r>
                        <a:rPr lang="en-US" sz="1400"/>
                        <a:t>Teacher Models</a:t>
                      </a:r>
                      <a:endParaRPr lang="en-US" sz="1400" dirty="0"/>
                    </a:p>
                  </a:txBody>
                  <a:tcPr marL="56036" marR="56036" marT="28018" marB="28018" anchor="ctr"/>
                </a:tc>
                <a:tc>
                  <a:txBody>
                    <a:bodyPr/>
                    <a:lstStyle/>
                    <a:p>
                      <a:pPr algn="ctr"/>
                      <a:r>
                        <a:rPr lang="en-US" sz="1400"/>
                        <a:t>Resnet 50</a:t>
                      </a:r>
                      <a:endParaRPr lang="en-US" sz="1400" dirty="0"/>
                    </a:p>
                  </a:txBody>
                  <a:tcPr marL="56036" marR="56036" marT="28018" marB="28018" anchor="ctr"/>
                </a:tc>
                <a:tc>
                  <a:txBody>
                    <a:bodyPr/>
                    <a:lstStyle/>
                    <a:p>
                      <a:pPr algn="l"/>
                      <a:endParaRPr lang="en-US" sz="1400"/>
                    </a:p>
                    <a:p>
                      <a:pPr algn="l"/>
                      <a:r>
                        <a:rPr lang="en-US" sz="1400"/>
                        <a:t>Image size = 224</a:t>
                      </a:r>
                    </a:p>
                    <a:p>
                      <a:pPr algn="l"/>
                      <a:r>
                        <a:rPr lang="en-US" sz="1400"/>
                        <a:t>Batch size = 64</a:t>
                      </a:r>
                    </a:p>
                    <a:p>
                      <a:pPr algn="l"/>
                      <a:r>
                        <a:rPr lang="en-US" sz="1400"/>
                        <a:t>Epochs = 50</a:t>
                      </a:r>
                    </a:p>
                    <a:p>
                      <a:pPr algn="l"/>
                      <a:r>
                        <a:rPr lang="en-US" sz="1400"/>
                        <a:t>Optimizer = SGD</a:t>
                      </a:r>
                    </a:p>
                    <a:p>
                      <a:pPr algn="l"/>
                      <a:r>
                        <a:rPr lang="en-US" sz="1400"/>
                        <a:t>Lr = 0.01</a:t>
                      </a:r>
                    </a:p>
                    <a:p>
                      <a:pPr algn="l"/>
                      <a:r>
                        <a:rPr lang="en-US" sz="1400"/>
                        <a:t>Decay epochs = [30]</a:t>
                      </a:r>
                    </a:p>
                    <a:p>
                      <a:pPr algn="l"/>
                      <a:r>
                        <a:rPr lang="en-US" sz="1400"/>
                        <a:t>Decay rate = 0.1</a:t>
                      </a:r>
                    </a:p>
                    <a:p>
                      <a:pPr algn="l"/>
                      <a:r>
                        <a:rPr lang="en-US" sz="1400"/>
                        <a:t>Loss = Cross Entropy</a:t>
                      </a:r>
                    </a:p>
                    <a:p>
                      <a:pPr algn="l"/>
                      <a:endParaRPr lang="en-US" sz="1400" dirty="0"/>
                    </a:p>
                  </a:txBody>
                  <a:tcPr marL="56036" marR="56036" marT="28018" marB="28018"/>
                </a:tc>
                <a:extLst>
                  <a:ext uri="{0D108BD9-81ED-4DB2-BD59-A6C34878D82A}">
                    <a16:rowId xmlns:a16="http://schemas.microsoft.com/office/drawing/2014/main" val="603569990"/>
                  </a:ext>
                </a:extLst>
              </a:tr>
              <a:tr h="1850523">
                <a:tc>
                  <a:txBody>
                    <a:bodyPr/>
                    <a:lstStyle/>
                    <a:p>
                      <a:pPr algn="ctr"/>
                      <a:r>
                        <a:rPr lang="en-US" sz="1400"/>
                        <a:t>Student Model</a:t>
                      </a:r>
                      <a:endParaRPr lang="en-US" sz="1400" dirty="0"/>
                    </a:p>
                  </a:txBody>
                  <a:tcPr marL="56036" marR="56036" marT="28018" marB="28018" anchor="ctr"/>
                </a:tc>
                <a:tc>
                  <a:txBody>
                    <a:bodyPr/>
                    <a:lstStyle/>
                    <a:p>
                      <a:pPr algn="ctr"/>
                      <a:r>
                        <a:rPr lang="en-US" sz="1400" dirty="0"/>
                        <a:t>Resnet18</a:t>
                      </a:r>
                    </a:p>
                  </a:txBody>
                  <a:tcPr marL="56036" marR="56036" marT="28018" marB="28018" anchor="ctr"/>
                </a:tc>
                <a:tc>
                  <a:txBody>
                    <a:bodyPr/>
                    <a:lstStyle/>
                    <a:p>
                      <a:pPr algn="l"/>
                      <a:endParaRPr lang="en-US" sz="1400" dirty="0"/>
                    </a:p>
                    <a:p>
                      <a:pPr algn="l"/>
                      <a:r>
                        <a:rPr lang="en-US" sz="1400" dirty="0"/>
                        <a:t>Image size = 224</a:t>
                      </a:r>
                    </a:p>
                    <a:p>
                      <a:pPr algn="l"/>
                      <a:r>
                        <a:rPr lang="en-US" sz="1400" dirty="0"/>
                        <a:t>Batch size = 16</a:t>
                      </a:r>
                    </a:p>
                    <a:p>
                      <a:pPr algn="l"/>
                      <a:r>
                        <a:rPr lang="en-US" sz="1400" dirty="0"/>
                        <a:t>Epochs = 240</a:t>
                      </a:r>
                    </a:p>
                    <a:p>
                      <a:pPr algn="l"/>
                      <a:r>
                        <a:rPr lang="en-US" sz="1400" dirty="0"/>
                        <a:t>Optimizer = SGD</a:t>
                      </a:r>
                    </a:p>
                    <a:p>
                      <a:pPr algn="l"/>
                      <a:r>
                        <a:rPr lang="en-US" sz="1400" dirty="0"/>
                        <a:t>Lr = 0.01</a:t>
                      </a:r>
                    </a:p>
                    <a:p>
                      <a:pPr algn="l"/>
                      <a:r>
                        <a:rPr lang="en-US" sz="1400" dirty="0"/>
                        <a:t>Decay epochs = [150,180,210]</a:t>
                      </a:r>
                    </a:p>
                    <a:p>
                      <a:pPr algn="l"/>
                      <a:r>
                        <a:rPr lang="en-US" sz="1400" dirty="0"/>
                        <a:t>Decay rate = 0.1</a:t>
                      </a:r>
                    </a:p>
                    <a:p>
                      <a:pPr algn="l"/>
                      <a:r>
                        <a:rPr lang="en-US" sz="1400" dirty="0"/>
                        <a:t>Loss = SWD Loss + Cosine Embedding Loss</a:t>
                      </a:r>
                    </a:p>
                    <a:p>
                      <a:pPr algn="l"/>
                      <a:endParaRPr lang="en-US" sz="1400" dirty="0"/>
                    </a:p>
                  </a:txBody>
                  <a:tcPr marL="56036" marR="56036" marT="28018" marB="28018"/>
                </a:tc>
                <a:extLst>
                  <a:ext uri="{0D108BD9-81ED-4DB2-BD59-A6C34878D82A}">
                    <a16:rowId xmlns:a16="http://schemas.microsoft.com/office/drawing/2014/main" val="2149738050"/>
                  </a:ext>
                </a:extLst>
              </a:tr>
            </a:tbl>
          </a:graphicData>
        </a:graphic>
      </p:graphicFrame>
      <p:sp>
        <p:nvSpPr>
          <p:cNvPr id="25" name="Content Placeholder 2">
            <a:extLst>
              <a:ext uri="{FF2B5EF4-FFF2-40B4-BE49-F238E27FC236}">
                <a16:creationId xmlns:a16="http://schemas.microsoft.com/office/drawing/2014/main" id="{67FAEC2C-6944-0F20-B0A5-807C43C3EC60}"/>
              </a:ext>
            </a:extLst>
          </p:cNvPr>
          <p:cNvSpPr txBox="1">
            <a:spLocks/>
          </p:cNvSpPr>
          <p:nvPr/>
        </p:nvSpPr>
        <p:spPr>
          <a:xfrm>
            <a:off x="1097387" y="4278420"/>
            <a:ext cx="4523363" cy="1559635"/>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47922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8275B-7BC4-06AD-2052-B8BEDCE91F9B}"/>
              </a:ext>
            </a:extLst>
          </p:cNvPr>
          <p:cNvSpPr>
            <a:spLocks noGrp="1"/>
          </p:cNvSpPr>
          <p:nvPr>
            <p:ph type="title"/>
          </p:nvPr>
        </p:nvSpPr>
        <p:spPr>
          <a:xfrm>
            <a:off x="477252" y="5393621"/>
            <a:ext cx="7108722" cy="1014686"/>
          </a:xfrm>
        </p:spPr>
        <p:txBody>
          <a:bodyPr anchor="ctr">
            <a:normAutofit/>
          </a:bodyPr>
          <a:lstStyle/>
          <a:p>
            <a:r>
              <a:rPr lang="en-US" dirty="0"/>
              <a:t>Model Evaluation &amp; Results</a:t>
            </a:r>
          </a:p>
        </p:txBody>
      </p:sp>
      <p:cxnSp>
        <p:nvCxnSpPr>
          <p:cNvPr id="64" name="Straight Connector 63">
            <a:extLst>
              <a:ext uri="{FF2B5EF4-FFF2-40B4-BE49-F238E27FC236}">
                <a16:creationId xmlns:a16="http://schemas.microsoft.com/office/drawing/2014/main" id="{8E57A079-B0CE-4BF7-B690-DF295898D6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02F6F75-0A59-303A-9FCB-6779C0A6386D}"/>
              </a:ext>
            </a:extLst>
          </p:cNvPr>
          <p:cNvSpPr txBox="1"/>
          <p:nvPr/>
        </p:nvSpPr>
        <p:spPr>
          <a:xfrm>
            <a:off x="8101782" y="5239404"/>
            <a:ext cx="4483510" cy="369332"/>
          </a:xfrm>
          <a:prstGeom prst="rect">
            <a:avLst/>
          </a:prstGeom>
          <a:noFill/>
        </p:spPr>
        <p:txBody>
          <a:bodyPr wrap="square" rtlCol="0">
            <a:spAutoFit/>
          </a:bodyPr>
          <a:lstStyle/>
          <a:p>
            <a:r>
              <a:rPr lang="en-US" dirty="0"/>
              <a:t>ODIR: 8 Classes</a:t>
            </a:r>
          </a:p>
        </p:txBody>
      </p:sp>
      <p:graphicFrame>
        <p:nvGraphicFramePr>
          <p:cNvPr id="18" name="Table 18">
            <a:extLst>
              <a:ext uri="{FF2B5EF4-FFF2-40B4-BE49-F238E27FC236}">
                <a16:creationId xmlns:a16="http://schemas.microsoft.com/office/drawing/2014/main" id="{C35370CF-FF2B-62CE-35AF-F008D36A21FE}"/>
              </a:ext>
            </a:extLst>
          </p:cNvPr>
          <p:cNvGraphicFramePr>
            <a:graphicFrameLocks noGrp="1"/>
          </p:cNvGraphicFramePr>
          <p:nvPr>
            <p:ph idx="1"/>
            <p:extLst>
              <p:ext uri="{D42A27DB-BD31-4B8C-83A1-F6EECF244321}">
                <p14:modId xmlns:p14="http://schemas.microsoft.com/office/powerpoint/2010/main" val="161644708"/>
              </p:ext>
            </p:extLst>
          </p:nvPr>
        </p:nvGraphicFramePr>
        <p:xfrm>
          <a:off x="2977515" y="574135"/>
          <a:ext cx="6236970" cy="3972560"/>
        </p:xfrm>
        <a:graphic>
          <a:graphicData uri="http://schemas.openxmlformats.org/drawingml/2006/table">
            <a:tbl>
              <a:tblPr firstRow="1" bandRow="1">
                <a:tableStyleId>{5C22544A-7EE6-4342-B048-85BDC9FD1C3A}</a:tableStyleId>
              </a:tblPr>
              <a:tblGrid>
                <a:gridCol w="3068955">
                  <a:extLst>
                    <a:ext uri="{9D8B030D-6E8A-4147-A177-3AD203B41FA5}">
                      <a16:colId xmlns:a16="http://schemas.microsoft.com/office/drawing/2014/main" val="2050340886"/>
                    </a:ext>
                  </a:extLst>
                </a:gridCol>
                <a:gridCol w="1119505">
                  <a:extLst>
                    <a:ext uri="{9D8B030D-6E8A-4147-A177-3AD203B41FA5}">
                      <a16:colId xmlns:a16="http://schemas.microsoft.com/office/drawing/2014/main" val="3727033980"/>
                    </a:ext>
                  </a:extLst>
                </a:gridCol>
                <a:gridCol w="990918">
                  <a:extLst>
                    <a:ext uri="{9D8B030D-6E8A-4147-A177-3AD203B41FA5}">
                      <a16:colId xmlns:a16="http://schemas.microsoft.com/office/drawing/2014/main" val="2858714259"/>
                    </a:ext>
                  </a:extLst>
                </a:gridCol>
                <a:gridCol w="1057592">
                  <a:extLst>
                    <a:ext uri="{9D8B030D-6E8A-4147-A177-3AD203B41FA5}">
                      <a16:colId xmlns:a16="http://schemas.microsoft.com/office/drawing/2014/main" val="609224830"/>
                    </a:ext>
                  </a:extLst>
                </a:gridCol>
              </a:tblGrid>
              <a:tr h="370840">
                <a:tc>
                  <a:txBody>
                    <a:bodyPr/>
                    <a:lstStyle/>
                    <a:p>
                      <a:pPr algn="ctr"/>
                      <a:r>
                        <a:rPr lang="en-US" dirty="0"/>
                        <a:t>Method </a:t>
                      </a:r>
                    </a:p>
                  </a:txBody>
                  <a:tcPr/>
                </a:tc>
                <a:tc>
                  <a:txBody>
                    <a:bodyPr/>
                    <a:lstStyle/>
                    <a:p>
                      <a:pPr algn="ctr"/>
                      <a:r>
                        <a:rPr lang="en-US" dirty="0"/>
                        <a:t>Accuracy</a:t>
                      </a:r>
                    </a:p>
                  </a:txBody>
                  <a:tcPr/>
                </a:tc>
                <a:tc>
                  <a:txBody>
                    <a:bodyPr/>
                    <a:lstStyle/>
                    <a:p>
                      <a:pPr algn="ctr"/>
                      <a:r>
                        <a:rPr lang="en-US" dirty="0"/>
                        <a:t>F-Score</a:t>
                      </a:r>
                    </a:p>
                  </a:txBody>
                  <a:tcPr/>
                </a:tc>
                <a:tc>
                  <a:txBody>
                    <a:bodyPr/>
                    <a:lstStyle/>
                    <a:p>
                      <a:pPr algn="ctr"/>
                      <a:r>
                        <a:rPr lang="en-US" dirty="0"/>
                        <a:t>Val Loss</a:t>
                      </a:r>
                    </a:p>
                  </a:txBody>
                  <a:tcPr/>
                </a:tc>
                <a:extLst>
                  <a:ext uri="{0D108BD9-81ED-4DB2-BD59-A6C34878D82A}">
                    <a16:rowId xmlns:a16="http://schemas.microsoft.com/office/drawing/2014/main" val="1383654073"/>
                  </a:ext>
                </a:extLst>
              </a:tr>
              <a:tr h="370840">
                <a:tc>
                  <a:txBody>
                    <a:bodyPr/>
                    <a:lstStyle/>
                    <a:p>
                      <a:pPr algn="ctr"/>
                      <a:r>
                        <a:rPr lang="en-US" dirty="0"/>
                        <a:t>Finetune Resnet50 (Teacher)</a:t>
                      </a:r>
                    </a:p>
                  </a:txBody>
                  <a:tcPr/>
                </a:tc>
                <a:tc>
                  <a:txBody>
                    <a:bodyPr/>
                    <a:lstStyle/>
                    <a:p>
                      <a:pPr algn="ctr"/>
                      <a:r>
                        <a:rPr lang="en-US" dirty="0"/>
                        <a:t>87.5</a:t>
                      </a:r>
                    </a:p>
                  </a:txBody>
                  <a:tcPr/>
                </a:tc>
                <a:tc>
                  <a:txBody>
                    <a:bodyPr/>
                    <a:lstStyle/>
                    <a:p>
                      <a:pPr algn="ctr"/>
                      <a:r>
                        <a:rPr lang="en-US" dirty="0"/>
                        <a:t>87.31</a:t>
                      </a:r>
                    </a:p>
                  </a:txBody>
                  <a:tcPr/>
                </a:tc>
                <a:tc>
                  <a:txBody>
                    <a:bodyPr/>
                    <a:lstStyle/>
                    <a:p>
                      <a:pPr algn="ctr"/>
                      <a:r>
                        <a:rPr lang="en-US" dirty="0"/>
                        <a:t>0.46</a:t>
                      </a:r>
                    </a:p>
                  </a:txBody>
                  <a:tcPr/>
                </a:tc>
                <a:extLst>
                  <a:ext uri="{0D108BD9-81ED-4DB2-BD59-A6C34878D82A}">
                    <a16:rowId xmlns:a16="http://schemas.microsoft.com/office/drawing/2014/main" val="585208574"/>
                  </a:ext>
                </a:extLst>
              </a:tr>
              <a:tr h="306849">
                <a:tc>
                  <a:txBody>
                    <a:bodyPr/>
                    <a:lstStyle/>
                    <a:p>
                      <a:pPr algn="ctr"/>
                      <a:r>
                        <a:rPr lang="en-US" dirty="0"/>
                        <a:t>Finetune Resnet18 (Student)</a:t>
                      </a:r>
                    </a:p>
                  </a:txBody>
                  <a:tcPr/>
                </a:tc>
                <a:tc>
                  <a:txBody>
                    <a:bodyPr/>
                    <a:lstStyle/>
                    <a:p>
                      <a:pPr algn="ctr"/>
                      <a:r>
                        <a:rPr lang="en-US" dirty="0"/>
                        <a:t>76.6</a:t>
                      </a:r>
                    </a:p>
                  </a:txBody>
                  <a:tcPr/>
                </a:tc>
                <a:tc>
                  <a:txBody>
                    <a:bodyPr/>
                    <a:lstStyle/>
                    <a:p>
                      <a:pPr algn="ctr"/>
                      <a:r>
                        <a:rPr lang="en-US" dirty="0"/>
                        <a:t>75.53</a:t>
                      </a:r>
                    </a:p>
                  </a:txBody>
                  <a:tcPr/>
                </a:tc>
                <a:tc>
                  <a:txBody>
                    <a:bodyPr/>
                    <a:lstStyle/>
                    <a:p>
                      <a:pPr algn="ctr"/>
                      <a:r>
                        <a:rPr lang="en-US" dirty="0"/>
                        <a:t>0.77 </a:t>
                      </a:r>
                    </a:p>
                  </a:txBody>
                  <a:tcPr/>
                </a:tc>
                <a:extLst>
                  <a:ext uri="{0D108BD9-81ED-4DB2-BD59-A6C34878D82A}">
                    <a16:rowId xmlns:a16="http://schemas.microsoft.com/office/drawing/2014/main" val="1083497189"/>
                  </a:ext>
                </a:extLst>
              </a:tr>
              <a:tr h="306849">
                <a:tc>
                  <a:txBody>
                    <a:bodyPr/>
                    <a:lstStyle/>
                    <a:p>
                      <a:pPr algn="ctr"/>
                      <a:r>
                        <a:rPr lang="en-US" dirty="0"/>
                        <a:t>Finetune</a:t>
                      </a:r>
                      <a:r>
                        <a:rPr lang="fr-FR" dirty="0"/>
                        <a:t> MViT encoder + classifier block</a:t>
                      </a:r>
                      <a:endParaRPr lang="en-US" dirty="0"/>
                    </a:p>
                  </a:txBody>
                  <a:tcPr/>
                </a:tc>
                <a:tc>
                  <a:txBody>
                    <a:bodyPr/>
                    <a:lstStyle/>
                    <a:p>
                      <a:pPr algn="ctr"/>
                      <a:r>
                        <a:rPr lang="fr-FR" dirty="0"/>
                        <a:t>81.5 </a:t>
                      </a:r>
                      <a:endParaRPr lang="en-US" dirty="0"/>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03230406"/>
                  </a:ext>
                </a:extLst>
              </a:tr>
              <a:tr h="370840">
                <a:tc>
                  <a:txBody>
                    <a:bodyPr/>
                    <a:lstStyle/>
                    <a:p>
                      <a:pPr algn="ctr"/>
                      <a:r>
                        <a:rPr lang="en-US" dirty="0"/>
                        <a:t>Hinton KD</a:t>
                      </a:r>
                    </a:p>
                  </a:txBody>
                  <a:tcPr/>
                </a:tc>
                <a:tc>
                  <a:txBody>
                    <a:bodyPr/>
                    <a:lstStyle/>
                    <a:p>
                      <a:pPr algn="ctr"/>
                      <a:r>
                        <a:rPr lang="en-US" dirty="0"/>
                        <a:t>83.2</a:t>
                      </a:r>
                    </a:p>
                  </a:txBody>
                  <a:tcPr/>
                </a:tc>
                <a:tc>
                  <a:txBody>
                    <a:bodyPr/>
                    <a:lstStyle/>
                    <a:p>
                      <a:pPr algn="ctr"/>
                      <a:r>
                        <a:rPr lang="en-US" dirty="0"/>
                        <a:t>82.83</a:t>
                      </a:r>
                    </a:p>
                  </a:txBody>
                  <a:tcPr/>
                </a:tc>
                <a:tc>
                  <a:txBody>
                    <a:bodyPr/>
                    <a:lstStyle/>
                    <a:p>
                      <a:pPr algn="ctr"/>
                      <a:r>
                        <a:rPr lang="en-US" dirty="0"/>
                        <a:t>0.73</a:t>
                      </a:r>
                    </a:p>
                  </a:txBody>
                  <a:tcPr/>
                </a:tc>
                <a:extLst>
                  <a:ext uri="{0D108BD9-81ED-4DB2-BD59-A6C34878D82A}">
                    <a16:rowId xmlns:a16="http://schemas.microsoft.com/office/drawing/2014/main" val="238679182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DKD</a:t>
                      </a:r>
                    </a:p>
                  </a:txBody>
                  <a:tcPr/>
                </a:tc>
                <a:tc>
                  <a:txBody>
                    <a:bodyPr/>
                    <a:lstStyle/>
                    <a:p>
                      <a:pPr algn="ctr"/>
                      <a:r>
                        <a:rPr lang="en-US" dirty="0"/>
                        <a:t>83.7</a:t>
                      </a:r>
                    </a:p>
                  </a:txBody>
                  <a:tcPr/>
                </a:tc>
                <a:tc>
                  <a:txBody>
                    <a:bodyPr/>
                    <a:lstStyle/>
                    <a:p>
                      <a:pPr algn="ctr"/>
                      <a:r>
                        <a:rPr lang="en-US" dirty="0"/>
                        <a:t>83.60</a:t>
                      </a:r>
                    </a:p>
                  </a:txBody>
                  <a:tcPr/>
                </a:tc>
                <a:tc>
                  <a:txBody>
                    <a:bodyPr/>
                    <a:lstStyle/>
                    <a:p>
                      <a:pPr algn="ctr"/>
                      <a:r>
                        <a:rPr lang="en-US" dirty="0"/>
                        <a:t>0.63 </a:t>
                      </a:r>
                    </a:p>
                  </a:txBody>
                  <a:tcPr/>
                </a:tc>
                <a:extLst>
                  <a:ext uri="{0D108BD9-81ED-4DB2-BD59-A6C34878D82A}">
                    <a16:rowId xmlns:a16="http://schemas.microsoft.com/office/drawing/2014/main" val="1024777761"/>
                  </a:ext>
                </a:extLst>
              </a:tr>
              <a:tr h="370840">
                <a:tc>
                  <a:txBody>
                    <a:bodyPr/>
                    <a:lstStyle/>
                    <a:p>
                      <a:pPr algn="ctr"/>
                      <a:r>
                        <a:rPr lang="en-US" sz="1600" baseline="0" dirty="0"/>
                        <a:t>RA</a:t>
                      </a:r>
                      <a:r>
                        <a:rPr lang="en-US" sz="1600" baseline="-25000" dirty="0"/>
                        <a:t>CRD</a:t>
                      </a:r>
                      <a:r>
                        <a:rPr lang="en-US" sz="1600" baseline="30000" dirty="0"/>
                        <a:t>1</a:t>
                      </a:r>
                      <a:r>
                        <a:rPr lang="en-US" sz="1600" baseline="0" dirty="0"/>
                        <a:t> + KD </a:t>
                      </a:r>
                      <a:r>
                        <a:rPr lang="en-US" sz="1600" baseline="30000" dirty="0"/>
                        <a:t>  </a:t>
                      </a:r>
                    </a:p>
                  </a:txBody>
                  <a:tcPr/>
                </a:tc>
                <a:tc>
                  <a:txBody>
                    <a:bodyPr/>
                    <a:lstStyle/>
                    <a:p>
                      <a:pPr algn="ctr"/>
                      <a:r>
                        <a:rPr lang="en-US" dirty="0"/>
                        <a:t>83.9</a:t>
                      </a:r>
                    </a:p>
                  </a:txBody>
                  <a:tcPr/>
                </a:tc>
                <a:tc>
                  <a:txBody>
                    <a:bodyPr/>
                    <a:lstStyle/>
                    <a:p>
                      <a:pPr algn="ctr"/>
                      <a:r>
                        <a:rPr lang="en-US" dirty="0"/>
                        <a:t>83.53</a:t>
                      </a:r>
                    </a:p>
                  </a:txBody>
                  <a:tcPr/>
                </a:tc>
                <a:tc>
                  <a:txBody>
                    <a:bodyPr/>
                    <a:lstStyle/>
                    <a:p>
                      <a:pPr algn="ctr"/>
                      <a:r>
                        <a:rPr lang="en-US" dirty="0"/>
                        <a:t>0.64 </a:t>
                      </a:r>
                    </a:p>
                  </a:txBody>
                  <a:tcPr/>
                </a:tc>
                <a:extLst>
                  <a:ext uri="{0D108BD9-81ED-4DB2-BD59-A6C34878D82A}">
                    <a16:rowId xmlns:a16="http://schemas.microsoft.com/office/drawing/2014/main" val="2447846772"/>
                  </a:ext>
                </a:extLst>
              </a:tr>
              <a:tr h="370840">
                <a:tc>
                  <a:txBody>
                    <a:bodyPr/>
                    <a:lstStyle/>
                    <a:p>
                      <a:pPr algn="ctr"/>
                      <a:r>
                        <a:rPr lang="en-US" dirty="0"/>
                        <a:t>SWD Loss (Ours)</a:t>
                      </a:r>
                    </a:p>
                  </a:txBody>
                  <a:tcPr/>
                </a:tc>
                <a:tc>
                  <a:txBody>
                    <a:bodyPr/>
                    <a:lstStyle/>
                    <a:p>
                      <a:pPr algn="ctr"/>
                      <a:r>
                        <a:rPr lang="en-US" dirty="0"/>
                        <a:t>82.6</a:t>
                      </a:r>
                    </a:p>
                  </a:txBody>
                  <a:tcPr/>
                </a:tc>
                <a:tc>
                  <a:txBody>
                    <a:bodyPr/>
                    <a:lstStyle/>
                    <a:p>
                      <a:pPr algn="ctr"/>
                      <a:r>
                        <a:rPr lang="en-US" dirty="0"/>
                        <a:t>82.33</a:t>
                      </a:r>
                    </a:p>
                  </a:txBody>
                  <a:tcPr/>
                </a:tc>
                <a:tc>
                  <a:txBody>
                    <a:bodyPr/>
                    <a:lstStyle/>
                    <a:p>
                      <a:pPr algn="ctr"/>
                      <a:r>
                        <a:rPr lang="en-US" dirty="0"/>
                        <a:t>0.65</a:t>
                      </a:r>
                    </a:p>
                  </a:txBody>
                  <a:tcPr/>
                </a:tc>
                <a:extLst>
                  <a:ext uri="{0D108BD9-81ED-4DB2-BD59-A6C34878D82A}">
                    <a16:rowId xmlns:a16="http://schemas.microsoft.com/office/drawing/2014/main" val="3614109126"/>
                  </a:ext>
                </a:extLst>
              </a:tr>
              <a:tr h="370840">
                <a:tc>
                  <a:txBody>
                    <a:bodyPr/>
                    <a:lstStyle/>
                    <a:p>
                      <a:pPr algn="ctr"/>
                      <a:r>
                        <a:rPr lang="en-US" dirty="0" err="1"/>
                        <a:t>RA</a:t>
                      </a:r>
                      <a:r>
                        <a:rPr lang="en-US" baseline="-25000" dirty="0" err="1"/>
                        <a:t>Cos</a:t>
                      </a:r>
                      <a:r>
                        <a:rPr lang="en-US" dirty="0"/>
                        <a:t>+ KD</a:t>
                      </a:r>
                    </a:p>
                  </a:txBody>
                  <a:tcPr/>
                </a:tc>
                <a:tc>
                  <a:txBody>
                    <a:bodyPr/>
                    <a:lstStyle/>
                    <a:p>
                      <a:pPr algn="ctr"/>
                      <a:r>
                        <a:rPr lang="en-US" b="1" dirty="0"/>
                        <a:t>84.4</a:t>
                      </a:r>
                    </a:p>
                  </a:txBody>
                  <a:tcPr/>
                </a:tc>
                <a:tc>
                  <a:txBody>
                    <a:bodyPr/>
                    <a:lstStyle/>
                    <a:p>
                      <a:pPr algn="ctr"/>
                      <a:r>
                        <a:rPr lang="en-US" dirty="0"/>
                        <a:t>84.13</a:t>
                      </a:r>
                    </a:p>
                  </a:txBody>
                  <a:tcPr/>
                </a:tc>
                <a:tc>
                  <a:txBody>
                    <a:bodyPr/>
                    <a:lstStyle/>
                    <a:p>
                      <a:pPr algn="ctr"/>
                      <a:r>
                        <a:rPr lang="en-US" dirty="0"/>
                        <a:t>0.68 </a:t>
                      </a:r>
                    </a:p>
                  </a:txBody>
                  <a:tcPr/>
                </a:tc>
                <a:extLst>
                  <a:ext uri="{0D108BD9-81ED-4DB2-BD59-A6C34878D82A}">
                    <a16:rowId xmlns:a16="http://schemas.microsoft.com/office/drawing/2014/main" val="9477788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err="1"/>
                        <a:t>RA</a:t>
                      </a:r>
                      <a:r>
                        <a:rPr lang="en-US" baseline="-25000" dirty="0" err="1"/>
                        <a:t>Cos</a:t>
                      </a:r>
                      <a:r>
                        <a:rPr lang="en-US" baseline="-25000" dirty="0"/>
                        <a:t> </a:t>
                      </a:r>
                      <a:r>
                        <a:rPr lang="en-US" baseline="30000" dirty="0"/>
                        <a:t>2 </a:t>
                      </a:r>
                      <a:r>
                        <a:rPr lang="en-US" dirty="0"/>
                        <a:t>+ SWD Loss (Ours)</a:t>
                      </a:r>
                    </a:p>
                  </a:txBody>
                  <a:tcPr/>
                </a:tc>
                <a:tc>
                  <a:txBody>
                    <a:bodyPr/>
                    <a:lstStyle/>
                    <a:p>
                      <a:pPr algn="ctr"/>
                      <a:r>
                        <a:rPr lang="en-US" dirty="0"/>
                        <a:t>83.9</a:t>
                      </a:r>
                    </a:p>
                  </a:txBody>
                  <a:tcPr/>
                </a:tc>
                <a:tc>
                  <a:txBody>
                    <a:bodyPr/>
                    <a:lstStyle/>
                    <a:p>
                      <a:pPr algn="ctr"/>
                      <a:r>
                        <a:rPr lang="en-US" dirty="0"/>
                        <a:t>83.54</a:t>
                      </a:r>
                    </a:p>
                  </a:txBody>
                  <a:tcPr/>
                </a:tc>
                <a:tc>
                  <a:txBody>
                    <a:bodyPr/>
                    <a:lstStyle/>
                    <a:p>
                      <a:pPr algn="ctr"/>
                      <a:r>
                        <a:rPr lang="en-US" dirty="0"/>
                        <a:t>0.63</a:t>
                      </a:r>
                    </a:p>
                  </a:txBody>
                  <a:tcPr/>
                </a:tc>
                <a:extLst>
                  <a:ext uri="{0D108BD9-81ED-4DB2-BD59-A6C34878D82A}">
                    <a16:rowId xmlns:a16="http://schemas.microsoft.com/office/drawing/2014/main" val="761376038"/>
                  </a:ext>
                </a:extLst>
              </a:tr>
            </a:tbl>
          </a:graphicData>
        </a:graphic>
      </p:graphicFrame>
      <p:sp>
        <p:nvSpPr>
          <p:cNvPr id="19" name="TextBox 18">
            <a:extLst>
              <a:ext uri="{FF2B5EF4-FFF2-40B4-BE49-F238E27FC236}">
                <a16:creationId xmlns:a16="http://schemas.microsoft.com/office/drawing/2014/main" id="{A6BD21B8-CE2A-71A9-91A7-78DB5E10A07B}"/>
              </a:ext>
            </a:extLst>
          </p:cNvPr>
          <p:cNvSpPr txBox="1"/>
          <p:nvPr/>
        </p:nvSpPr>
        <p:spPr>
          <a:xfrm>
            <a:off x="954990" y="4630628"/>
            <a:ext cx="9692640" cy="461665"/>
          </a:xfrm>
          <a:prstGeom prst="rect">
            <a:avLst/>
          </a:prstGeom>
          <a:noFill/>
        </p:spPr>
        <p:txBody>
          <a:bodyPr wrap="square" rtlCol="0">
            <a:spAutoFit/>
          </a:bodyPr>
          <a:lstStyle/>
          <a:p>
            <a:r>
              <a:rPr lang="en-US" sz="1200" baseline="30000" dirty="0"/>
              <a:t>1</a:t>
            </a:r>
            <a:r>
              <a:rPr lang="en-US" sz="1200" dirty="0"/>
              <a:t>RA</a:t>
            </a:r>
            <a:r>
              <a:rPr lang="en-US" sz="1200" baseline="-25000" dirty="0"/>
              <a:t>CRD </a:t>
            </a:r>
            <a:r>
              <a:rPr lang="en-US" sz="1200" dirty="0"/>
              <a:t>represents the Representation alignment from the MAE encoder using Contrastive Distillation loss instead of Cosine Embedding loss.</a:t>
            </a:r>
          </a:p>
          <a:p>
            <a:r>
              <a:rPr lang="en-US" sz="1200" baseline="30000" dirty="0"/>
              <a:t>2</a:t>
            </a:r>
            <a:r>
              <a:rPr lang="en-US" sz="1200" dirty="0"/>
              <a:t>RA</a:t>
            </a:r>
            <a:r>
              <a:rPr lang="en-US" sz="1200" baseline="-25000" dirty="0"/>
              <a:t>Cos </a:t>
            </a:r>
            <a:r>
              <a:rPr lang="en-US" sz="1200" dirty="0"/>
              <a:t>represents the Representation alignment from the MAE using Cosine Embedding loss</a:t>
            </a:r>
          </a:p>
        </p:txBody>
      </p:sp>
    </p:spTree>
    <p:extLst>
      <p:ext uri="{BB962C8B-B14F-4D97-AF65-F5344CB8AC3E}">
        <p14:creationId xmlns:p14="http://schemas.microsoft.com/office/powerpoint/2010/main" val="76860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2CE3-8062-1B2B-FFBD-CC6A48C36992}"/>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EEAA99F2-748E-B5AD-DD33-15720CD48ED7}"/>
              </a:ext>
            </a:extLst>
          </p:cNvPr>
          <p:cNvSpPr>
            <a:spLocks noGrp="1"/>
          </p:cNvSpPr>
          <p:nvPr>
            <p:ph idx="1"/>
          </p:nvPr>
        </p:nvSpPr>
        <p:spPr/>
        <p:txBody>
          <a:bodyPr/>
          <a:lstStyle/>
          <a:p>
            <a:r>
              <a:rPr lang="en-US" dirty="0"/>
              <a:t>Using MViT encoder as the co-teacher for teaching the input representations showed significant improvements in student performance.</a:t>
            </a:r>
          </a:p>
          <a:p>
            <a:r>
              <a:rPr lang="en-US" dirty="0"/>
              <a:t>Using SWD Loss alone showed a decrease in model performance, but this can be due to un optimal hyperparameters.</a:t>
            </a:r>
          </a:p>
          <a:p>
            <a:r>
              <a:rPr lang="en-US" dirty="0"/>
              <a:t>When using SWD Loss combined with MViT co-teacher we perform on-par if not better than most of the methods and our predictions were also more confident.</a:t>
            </a:r>
          </a:p>
        </p:txBody>
      </p:sp>
    </p:spTree>
    <p:extLst>
      <p:ext uri="{BB962C8B-B14F-4D97-AF65-F5344CB8AC3E}">
        <p14:creationId xmlns:p14="http://schemas.microsoft.com/office/powerpoint/2010/main" val="288897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1E65A6-A9BC-0353-9B64-EA6209275954}"/>
              </a:ext>
            </a:extLst>
          </p:cNvPr>
          <p:cNvPicPr>
            <a:picLocks noChangeAspect="1"/>
          </p:cNvPicPr>
          <p:nvPr/>
        </p:nvPicPr>
        <p:blipFill>
          <a:blip r:embed="rId2"/>
          <a:stretch>
            <a:fillRect/>
          </a:stretch>
        </p:blipFill>
        <p:spPr>
          <a:xfrm>
            <a:off x="539932" y="1136968"/>
            <a:ext cx="5556068" cy="3535680"/>
          </a:xfrm>
          <a:prstGeom prst="rect">
            <a:avLst/>
          </a:prstGeom>
        </p:spPr>
      </p:pic>
      <p:pic>
        <p:nvPicPr>
          <p:cNvPr id="7" name="Picture 6">
            <a:extLst>
              <a:ext uri="{FF2B5EF4-FFF2-40B4-BE49-F238E27FC236}">
                <a16:creationId xmlns:a16="http://schemas.microsoft.com/office/drawing/2014/main" id="{68C9DF90-DCEE-AD97-B683-15FCF7451396}"/>
              </a:ext>
            </a:extLst>
          </p:cNvPr>
          <p:cNvPicPr>
            <a:picLocks noChangeAspect="1"/>
          </p:cNvPicPr>
          <p:nvPr/>
        </p:nvPicPr>
        <p:blipFill>
          <a:blip r:embed="rId3"/>
          <a:stretch>
            <a:fillRect/>
          </a:stretch>
        </p:blipFill>
        <p:spPr>
          <a:xfrm>
            <a:off x="6446520" y="1136968"/>
            <a:ext cx="5556069" cy="3535680"/>
          </a:xfrm>
          <a:prstGeom prst="rect">
            <a:avLst/>
          </a:prstGeom>
        </p:spPr>
      </p:pic>
    </p:spTree>
    <p:extLst>
      <p:ext uri="{BB962C8B-B14F-4D97-AF65-F5344CB8AC3E}">
        <p14:creationId xmlns:p14="http://schemas.microsoft.com/office/powerpoint/2010/main" val="1024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0D93B-23BA-56CD-E2EC-8E32353F31E6}"/>
              </a:ext>
            </a:extLst>
          </p:cNvPr>
          <p:cNvSpPr>
            <a:spLocks noGrp="1"/>
          </p:cNvSpPr>
          <p:nvPr>
            <p:ph type="title"/>
          </p:nvPr>
        </p:nvSpPr>
        <p:spPr>
          <a:xfrm>
            <a:off x="1190080" y="559101"/>
            <a:ext cx="6796984" cy="1518349"/>
          </a:xfrm>
        </p:spPr>
        <p:txBody>
          <a:bodyPr>
            <a:normAutofit/>
          </a:bodyPr>
          <a:lstStyle/>
          <a:p>
            <a:pPr algn="l"/>
            <a:r>
              <a:rPr lang="en-US" sz="4400" b="0" i="0" dirty="0">
                <a:solidFill>
                  <a:srgbClr val="D1D5DB"/>
                </a:solidFill>
                <a:effectLst/>
              </a:rPr>
              <a:t>Intro &amp; Motivation:</a:t>
            </a:r>
          </a:p>
        </p:txBody>
      </p:sp>
      <p:cxnSp>
        <p:nvCxnSpPr>
          <p:cNvPr id="12" name="Straight Connector 11">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799995"/>
            <a:ext cx="0" cy="325547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1802CA15-5DF6-6500-508C-9C9E13FAF16C}"/>
              </a:ext>
            </a:extLst>
          </p:cNvPr>
          <p:cNvSpPr txBox="1">
            <a:spLocks/>
          </p:cNvSpPr>
          <p:nvPr/>
        </p:nvSpPr>
        <p:spPr>
          <a:xfrm>
            <a:off x="849478" y="4617106"/>
            <a:ext cx="6796984" cy="151834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solidFill>
                <a:srgbClr val="D1D5DB"/>
              </a:solidFill>
              <a:latin typeface="Söhne"/>
            </a:endParaRPr>
          </a:p>
        </p:txBody>
      </p:sp>
      <p:pic>
        <p:nvPicPr>
          <p:cNvPr id="5" name="Picture 4" descr="Diagram&#10;&#10;Description automatically generated">
            <a:extLst>
              <a:ext uri="{FF2B5EF4-FFF2-40B4-BE49-F238E27FC236}">
                <a16:creationId xmlns:a16="http://schemas.microsoft.com/office/drawing/2014/main" id="{B7D9A311-9E82-2CC7-A0B7-7E0D049198E7}"/>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6932" r="1" b="20192"/>
          <a:stretch/>
        </p:blipFill>
        <p:spPr>
          <a:xfrm>
            <a:off x="8305060" y="802534"/>
            <a:ext cx="2973279" cy="5252932"/>
          </a:xfrm>
          <a:custGeom>
            <a:avLst/>
            <a:gdLst/>
            <a:ahLst/>
            <a:cxnLst/>
            <a:rect l="l" t="t" r="r" b="b"/>
            <a:pathLst>
              <a:path w="2973279" h="5252932">
                <a:moveTo>
                  <a:pt x="1486464" y="0"/>
                </a:moveTo>
                <a:lnTo>
                  <a:pt x="1486817" y="0"/>
                </a:lnTo>
                <a:cubicBezTo>
                  <a:pt x="2307778" y="0"/>
                  <a:pt x="2973279" y="667085"/>
                  <a:pt x="2973279" y="1489968"/>
                </a:cubicBezTo>
                <a:lnTo>
                  <a:pt x="2973279" y="5252932"/>
                </a:lnTo>
                <a:lnTo>
                  <a:pt x="0" y="5252932"/>
                </a:lnTo>
                <a:lnTo>
                  <a:pt x="0" y="1489968"/>
                </a:lnTo>
                <a:cubicBezTo>
                  <a:pt x="0" y="667085"/>
                  <a:pt x="665498" y="0"/>
                  <a:pt x="1486464" y="0"/>
                </a:cubicBezTo>
                <a:close/>
              </a:path>
            </a:pathLst>
          </a:custGeom>
        </p:spPr>
      </p:pic>
      <p:sp>
        <p:nvSpPr>
          <p:cNvPr id="16" name="Rectangle 15">
            <a:extLst>
              <a:ext uri="{FF2B5EF4-FFF2-40B4-BE49-F238E27FC236}">
                <a16:creationId xmlns:a16="http://schemas.microsoft.com/office/drawing/2014/main" id="{F14E0452-2E74-9560-4AA1-74260AC7A5A4}"/>
              </a:ext>
            </a:extLst>
          </p:cNvPr>
          <p:cNvSpPr>
            <a:spLocks noGrp="1" noRot="1" noMove="1" noResize="1" noEditPoints="1" noAdjustHandles="1" noChangeArrowheads="1" noChangeShapeType="1"/>
          </p:cNvSpPr>
          <p:nvPr/>
        </p:nvSpPr>
        <p:spPr>
          <a:xfrm>
            <a:off x="7502858" y="-12821"/>
            <a:ext cx="3552109" cy="6858000"/>
          </a:xfrm>
          <a:prstGeom prst="rect">
            <a:avLst/>
          </a:prstGeom>
          <a:gradFill>
            <a:gsLst>
              <a:gs pos="0">
                <a:srgbClr val="1D242E">
                  <a:alpha val="0"/>
                  <a:lumMod val="96000"/>
                </a:srgbClr>
              </a:gs>
              <a:gs pos="78000">
                <a:srgbClr val="1D242E"/>
              </a:gs>
              <a:gs pos="100000">
                <a:srgbClr val="1D242E"/>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76909388-4BC7-8534-2935-F17540C15B8D}"/>
              </a:ext>
            </a:extLst>
          </p:cNvPr>
          <p:cNvGraphicFramePr>
            <a:graphicFrameLocks noGrp="1"/>
          </p:cNvGraphicFramePr>
          <p:nvPr>
            <p:ph idx="1"/>
          </p:nvPr>
        </p:nvGraphicFramePr>
        <p:xfrm>
          <a:off x="1055523" y="2958791"/>
          <a:ext cx="9201694" cy="3005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254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5" name="Rectangle 60">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F07A8-40FE-C31B-693F-C3788AFDE453}"/>
              </a:ext>
            </a:extLst>
          </p:cNvPr>
          <p:cNvSpPr>
            <a:spLocks noGrp="1"/>
          </p:cNvSpPr>
          <p:nvPr>
            <p:ph type="title"/>
          </p:nvPr>
        </p:nvSpPr>
        <p:spPr>
          <a:xfrm>
            <a:off x="849760" y="876302"/>
            <a:ext cx="10427840" cy="1086056"/>
          </a:xfrm>
        </p:spPr>
        <p:txBody>
          <a:bodyPr>
            <a:normAutofit/>
          </a:bodyPr>
          <a:lstStyle/>
          <a:p>
            <a:r>
              <a:rPr lang="en-US"/>
              <a:t>Literature Work</a:t>
            </a:r>
            <a:endParaRPr lang="en-US" dirty="0"/>
          </a:p>
        </p:txBody>
      </p:sp>
      <p:cxnSp>
        <p:nvCxnSpPr>
          <p:cNvPr id="66" name="Straight Connector 62">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49" name="Table 5">
            <a:extLst>
              <a:ext uri="{FF2B5EF4-FFF2-40B4-BE49-F238E27FC236}">
                <a16:creationId xmlns:a16="http://schemas.microsoft.com/office/drawing/2014/main" id="{5C532319-C8CC-ECE6-2994-BFA6CC9F898E}"/>
              </a:ext>
            </a:extLst>
          </p:cNvPr>
          <p:cNvGraphicFramePr>
            <a:graphicFrameLocks noGrp="1"/>
          </p:cNvGraphicFramePr>
          <p:nvPr>
            <p:ph idx="1"/>
            <p:extLst>
              <p:ext uri="{D42A27DB-BD31-4B8C-83A1-F6EECF244321}">
                <p14:modId xmlns:p14="http://schemas.microsoft.com/office/powerpoint/2010/main" val="2814634710"/>
              </p:ext>
            </p:extLst>
          </p:nvPr>
        </p:nvGraphicFramePr>
        <p:xfrm>
          <a:off x="530327" y="2144869"/>
          <a:ext cx="11169445" cy="4229598"/>
        </p:xfrm>
        <a:graphic>
          <a:graphicData uri="http://schemas.openxmlformats.org/drawingml/2006/table">
            <a:tbl>
              <a:tblPr firstRow="1" bandRow="1">
                <a:tableStyleId>{5C22544A-7EE6-4342-B048-85BDC9FD1C3A}</a:tableStyleId>
              </a:tblPr>
              <a:tblGrid>
                <a:gridCol w="5548559">
                  <a:extLst>
                    <a:ext uri="{9D8B030D-6E8A-4147-A177-3AD203B41FA5}">
                      <a16:colId xmlns:a16="http://schemas.microsoft.com/office/drawing/2014/main" val="2827975466"/>
                    </a:ext>
                  </a:extLst>
                </a:gridCol>
                <a:gridCol w="5620886">
                  <a:extLst>
                    <a:ext uri="{9D8B030D-6E8A-4147-A177-3AD203B41FA5}">
                      <a16:colId xmlns:a16="http://schemas.microsoft.com/office/drawing/2014/main" val="529914784"/>
                    </a:ext>
                  </a:extLst>
                </a:gridCol>
              </a:tblGrid>
              <a:tr h="635552">
                <a:tc>
                  <a:txBody>
                    <a:bodyPr/>
                    <a:lstStyle/>
                    <a:p>
                      <a:pPr algn="ctr"/>
                      <a:endParaRPr lang="en-US" sz="1600" dirty="0">
                        <a:latin typeface="+mj-lt"/>
                      </a:endParaRPr>
                    </a:p>
                    <a:p>
                      <a:pPr algn="ctr"/>
                      <a:r>
                        <a:rPr lang="en-US" sz="1600" dirty="0">
                          <a:latin typeface="+mj-lt"/>
                        </a:rPr>
                        <a:t>Literature</a:t>
                      </a:r>
                    </a:p>
                  </a:txBody>
                  <a:tcPr marL="55721" marR="55721" marT="27860" marB="27860" anchor="ctr"/>
                </a:tc>
                <a:tc>
                  <a:txBody>
                    <a:bodyPr/>
                    <a:lstStyle/>
                    <a:p>
                      <a:pPr algn="ctr"/>
                      <a:endParaRPr lang="en-US" sz="1600" dirty="0">
                        <a:latin typeface="+mj-lt"/>
                      </a:endParaRPr>
                    </a:p>
                    <a:p>
                      <a:pPr algn="ctr"/>
                      <a:r>
                        <a:rPr lang="en-US" sz="1600" dirty="0">
                          <a:latin typeface="+mj-lt"/>
                        </a:rPr>
                        <a:t>Review</a:t>
                      </a:r>
                    </a:p>
                  </a:txBody>
                  <a:tcPr marL="55721" marR="55721" marT="27860" marB="27860" anchor="ctr"/>
                </a:tc>
                <a:extLst>
                  <a:ext uri="{0D108BD9-81ED-4DB2-BD59-A6C34878D82A}">
                    <a16:rowId xmlns:a16="http://schemas.microsoft.com/office/drawing/2014/main" val="2224556093"/>
                  </a:ext>
                </a:extLst>
              </a:tr>
              <a:tr h="976223">
                <a:tc>
                  <a:txBody>
                    <a:bodyPr/>
                    <a:lstStyle/>
                    <a:p>
                      <a:r>
                        <a:rPr lang="en-US" sz="1200" dirty="0" err="1"/>
                        <a:t>EyeDeep</a:t>
                      </a:r>
                      <a:r>
                        <a:rPr lang="en-US" sz="1200" dirty="0"/>
                        <a:t>-Net: a multi-class diagnosis of retinal diseases using deep neural network</a:t>
                      </a:r>
                    </a:p>
                    <a:p>
                      <a:endParaRPr lang="en-US" sz="1200" dirty="0"/>
                    </a:p>
                    <a:p>
                      <a:r>
                        <a:rPr lang="en-US" sz="1050" b="0" i="0" kern="1200" dirty="0" err="1">
                          <a:solidFill>
                            <a:schemeClr val="dk1"/>
                          </a:solidFill>
                          <a:effectLst/>
                          <a:latin typeface="+mn-lt"/>
                          <a:ea typeface="+mn-ea"/>
                          <a:cs typeface="+mn-cs"/>
                        </a:rPr>
                        <a:t>Sengar</a:t>
                      </a:r>
                      <a:r>
                        <a:rPr lang="en-US" sz="1050" b="0" i="0" kern="1200" dirty="0">
                          <a:solidFill>
                            <a:schemeClr val="dk1"/>
                          </a:solidFill>
                          <a:effectLst/>
                          <a:latin typeface="+mn-lt"/>
                          <a:ea typeface="+mn-ea"/>
                          <a:cs typeface="+mn-cs"/>
                        </a:rPr>
                        <a:t>, Neha, et al. "</a:t>
                      </a:r>
                      <a:r>
                        <a:rPr lang="en-US" sz="1050" b="0" i="0" kern="1200" dirty="0" err="1">
                          <a:solidFill>
                            <a:schemeClr val="dk1"/>
                          </a:solidFill>
                          <a:effectLst/>
                          <a:latin typeface="+mn-lt"/>
                          <a:ea typeface="+mn-ea"/>
                          <a:cs typeface="+mn-cs"/>
                        </a:rPr>
                        <a:t>EyeDeep</a:t>
                      </a:r>
                      <a:r>
                        <a:rPr lang="en-US" sz="1050" b="0" i="0" kern="1200" dirty="0">
                          <a:solidFill>
                            <a:schemeClr val="dk1"/>
                          </a:solidFill>
                          <a:effectLst/>
                          <a:latin typeface="+mn-lt"/>
                          <a:ea typeface="+mn-ea"/>
                          <a:cs typeface="+mn-cs"/>
                        </a:rPr>
                        <a:t>-Net: a multi-class diagnosis of retinal diseases using deep neural network." </a:t>
                      </a:r>
                      <a:r>
                        <a:rPr lang="en-US" sz="1050" b="0" i="1" kern="1200" dirty="0">
                          <a:solidFill>
                            <a:schemeClr val="dk1"/>
                          </a:solidFill>
                          <a:effectLst/>
                          <a:latin typeface="+mn-lt"/>
                          <a:ea typeface="+mn-ea"/>
                          <a:cs typeface="+mn-cs"/>
                        </a:rPr>
                        <a:t>Neural Computing and Applications</a:t>
                      </a:r>
                      <a:r>
                        <a:rPr lang="en-US" sz="1050" b="0" i="0" kern="1200" dirty="0">
                          <a:solidFill>
                            <a:schemeClr val="dk1"/>
                          </a:solidFill>
                          <a:effectLst/>
                          <a:latin typeface="+mn-lt"/>
                          <a:ea typeface="+mn-ea"/>
                          <a:cs typeface="+mn-cs"/>
                        </a:rPr>
                        <a:t> (2023): 1-21.</a:t>
                      </a:r>
                      <a:endParaRPr lang="en-US" sz="1050" dirty="0"/>
                    </a:p>
                  </a:txBody>
                  <a:tcPr marL="55721" marR="55721" marT="27860" marB="27860"/>
                </a:tc>
                <a:tc>
                  <a:txBody>
                    <a:bodyPr/>
                    <a:lstStyle/>
                    <a:p>
                      <a:r>
                        <a:rPr lang="en-US" sz="1200" dirty="0" err="1"/>
                        <a:t>EyeDeep</a:t>
                      </a:r>
                      <a:r>
                        <a:rPr lang="en-US" sz="1200" dirty="0"/>
                        <a:t>-Net: a custom-built Deep Learning architecture to detect Diabetic retinopathy (DR), Media Haze (MH) or Optic disc cupping (ODC) and Normal eyes. Trained on subset of </a:t>
                      </a:r>
                      <a:r>
                        <a:rPr lang="en-US" sz="1200" dirty="0" err="1"/>
                        <a:t>RFMiD</a:t>
                      </a:r>
                      <a:r>
                        <a:rPr lang="en-US" sz="1200" dirty="0"/>
                        <a:t> dataset </a:t>
                      </a:r>
                    </a:p>
                  </a:txBody>
                  <a:tcPr marL="55721" marR="55721" marT="27860" marB="27860"/>
                </a:tc>
                <a:extLst>
                  <a:ext uri="{0D108BD9-81ED-4DB2-BD59-A6C34878D82A}">
                    <a16:rowId xmlns:a16="http://schemas.microsoft.com/office/drawing/2014/main" val="4233157718"/>
                  </a:ext>
                </a:extLst>
              </a:tr>
              <a:tr h="1027406">
                <a:tc>
                  <a:txBody>
                    <a:bodyPr/>
                    <a:lstStyle/>
                    <a:p>
                      <a:r>
                        <a:rPr lang="en-US" sz="1200" b="0" i="0" kern="1200" dirty="0">
                          <a:solidFill>
                            <a:schemeClr val="dk1"/>
                          </a:solidFill>
                          <a:effectLst/>
                          <a:latin typeface="+mn-lt"/>
                          <a:ea typeface="+mn-ea"/>
                          <a:cs typeface="+mn-cs"/>
                        </a:rPr>
                        <a:t>Multi-Task Knowledge Distillation for Eye Disease Prediction</a:t>
                      </a:r>
                    </a:p>
                    <a:p>
                      <a:endParaRPr lang="en-US" sz="1200" dirty="0"/>
                    </a:p>
                    <a:p>
                      <a:r>
                        <a:rPr lang="en-US" sz="1050" b="0" i="0" kern="1200" dirty="0" err="1">
                          <a:solidFill>
                            <a:schemeClr val="dk1"/>
                          </a:solidFill>
                          <a:effectLst/>
                          <a:latin typeface="+mn-lt"/>
                          <a:ea typeface="+mn-ea"/>
                          <a:cs typeface="+mn-cs"/>
                        </a:rPr>
                        <a:t>Chelaramani</a:t>
                      </a:r>
                      <a:r>
                        <a:rPr lang="en-US" sz="1050" b="0" i="0" kern="1200" dirty="0">
                          <a:solidFill>
                            <a:schemeClr val="dk1"/>
                          </a:solidFill>
                          <a:effectLst/>
                          <a:latin typeface="+mn-lt"/>
                          <a:ea typeface="+mn-ea"/>
                          <a:cs typeface="+mn-cs"/>
                        </a:rPr>
                        <a:t>, Sahil, et al. "Multi-task knowledge distillation for eye disease prediction." </a:t>
                      </a:r>
                      <a:r>
                        <a:rPr lang="en-US" sz="1050" b="0" i="1" kern="1200" dirty="0">
                          <a:solidFill>
                            <a:schemeClr val="dk1"/>
                          </a:solidFill>
                          <a:effectLst/>
                          <a:latin typeface="+mn-lt"/>
                          <a:ea typeface="+mn-ea"/>
                          <a:cs typeface="+mn-cs"/>
                        </a:rPr>
                        <a:t>Proceedings of the IEEE/CVF Winter Conference on Applications of Computer Vision</a:t>
                      </a:r>
                      <a:r>
                        <a:rPr lang="en-US" sz="1050" b="0" i="0" kern="1200" dirty="0">
                          <a:solidFill>
                            <a:schemeClr val="dk1"/>
                          </a:solidFill>
                          <a:effectLst/>
                          <a:latin typeface="+mn-lt"/>
                          <a:ea typeface="+mn-ea"/>
                          <a:cs typeface="+mn-cs"/>
                        </a:rPr>
                        <a:t>. 2021.</a:t>
                      </a:r>
                      <a:endParaRPr lang="en-US" sz="1050" dirty="0"/>
                    </a:p>
                  </a:txBody>
                  <a:tcPr marL="55721" marR="55721" marT="27860" marB="27860"/>
                </a:tc>
                <a:tc>
                  <a:txBody>
                    <a:bodyPr/>
                    <a:lstStyle/>
                    <a:p>
                      <a:r>
                        <a:rPr lang="en-US" sz="1200" dirty="0"/>
                        <a:t>The study  proposes to use a novel multi-task learning approach for Eye disease prediction. In the paper they use ensemble of teachers trained on different tasks to train the student model to perform all the tasks. The 3 tasks are 5 class classification, 320 fine-grained classification, generating textual diagnosis. They use supervised and semi-supervised methods to train the model on labelled and un-labelled images.</a:t>
                      </a:r>
                    </a:p>
                  </a:txBody>
                  <a:tcPr marL="55721" marR="55721" marT="27860" marB="27860"/>
                </a:tc>
                <a:extLst>
                  <a:ext uri="{0D108BD9-81ED-4DB2-BD59-A6C34878D82A}">
                    <a16:rowId xmlns:a16="http://schemas.microsoft.com/office/drawing/2014/main" val="659674742"/>
                  </a:ext>
                </a:extLst>
              </a:tr>
              <a:tr h="1590417">
                <a:tc>
                  <a:txBody>
                    <a:bodyPr/>
                    <a:lstStyle/>
                    <a:p>
                      <a:r>
                        <a:rPr lang="en-US" sz="1200" b="0" i="0" kern="1200" dirty="0">
                          <a:solidFill>
                            <a:schemeClr val="dk1"/>
                          </a:solidFill>
                          <a:effectLst/>
                          <a:latin typeface="+mn-lt"/>
                          <a:ea typeface="+mn-ea"/>
                          <a:cs typeface="+mn-cs"/>
                        </a:rPr>
                        <a:t>Self-speculation of clinical features based on knowledge distillation for accurate ocular disease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kern="1200" dirty="0">
                          <a:solidFill>
                            <a:schemeClr val="dk1"/>
                          </a:solidFill>
                          <a:effectLst/>
                          <a:latin typeface="+mn-lt"/>
                          <a:ea typeface="+mn-ea"/>
                          <a:cs typeface="+mn-cs"/>
                        </a:rPr>
                        <a:t>He, Junjun, et al. "Self-speculation of clinical features based on knowledge distillation for accurate ocular disease classification." </a:t>
                      </a:r>
                      <a:r>
                        <a:rPr lang="en-US" sz="1050" b="0" i="1" kern="1200" dirty="0">
                          <a:solidFill>
                            <a:schemeClr val="dk1"/>
                          </a:solidFill>
                          <a:effectLst/>
                          <a:latin typeface="+mn-lt"/>
                          <a:ea typeface="+mn-ea"/>
                          <a:cs typeface="+mn-cs"/>
                        </a:rPr>
                        <a:t>Biomedical Signal Processing and Control</a:t>
                      </a:r>
                      <a:r>
                        <a:rPr lang="en-US" sz="1050" b="0" i="0" kern="1200" dirty="0">
                          <a:solidFill>
                            <a:schemeClr val="dk1"/>
                          </a:solidFill>
                          <a:effectLst/>
                          <a:latin typeface="+mn-lt"/>
                          <a:ea typeface="+mn-ea"/>
                          <a:cs typeface="+mn-cs"/>
                        </a:rPr>
                        <a:t> 67 (2021): 102491.</a:t>
                      </a:r>
                      <a:endParaRPr lang="en-US" sz="1050" dirty="0"/>
                    </a:p>
                  </a:txBody>
                  <a:tcPr marL="55721" marR="55721" marT="27860" marB="27860"/>
                </a:tc>
                <a:tc>
                  <a:txBody>
                    <a:bodyPr/>
                    <a:lstStyle/>
                    <a:p>
                      <a:r>
                        <a:rPr lang="en-US" sz="1200" dirty="0"/>
                        <a:t>The paper proposes a knowledge distillation method to learn the clinical features which can be essential for eye disease classification. In the paper a teacher model is trained with both the bilateral CFP images (images of both eyes)  and the clinical features associated with them like age and sex of the person, but the student model is only trained on the CFP images and is trained to infer/learn to speculate about the clinical features.</a:t>
                      </a:r>
                    </a:p>
                  </a:txBody>
                  <a:tcPr marL="55721" marR="55721" marT="27860" marB="27860"/>
                </a:tc>
                <a:extLst>
                  <a:ext uri="{0D108BD9-81ED-4DB2-BD59-A6C34878D82A}">
                    <a16:rowId xmlns:a16="http://schemas.microsoft.com/office/drawing/2014/main" val="13034699"/>
                  </a:ext>
                </a:extLst>
              </a:tr>
            </a:tbl>
          </a:graphicData>
        </a:graphic>
      </p:graphicFrame>
    </p:spTree>
    <p:extLst>
      <p:ext uri="{BB962C8B-B14F-4D97-AF65-F5344CB8AC3E}">
        <p14:creationId xmlns:p14="http://schemas.microsoft.com/office/powerpoint/2010/main" val="69398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EACE703B-177A-4A03-827E-692635A35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569BCBC-DDF6-51A1-EDD0-522F6A7B95A6}"/>
              </a:ext>
            </a:extLst>
          </p:cNvPr>
          <p:cNvGrpSpPr/>
          <p:nvPr/>
        </p:nvGrpSpPr>
        <p:grpSpPr>
          <a:xfrm>
            <a:off x="225867" y="1452101"/>
            <a:ext cx="11730159" cy="5309419"/>
            <a:chOff x="127000" y="-19515138"/>
            <a:chExt cx="88130063" cy="35840988"/>
          </a:xfrm>
        </p:grpSpPr>
        <p:pic>
          <p:nvPicPr>
            <p:cNvPr id="11" name="Picture 36">
              <a:extLst>
                <a:ext uri="{FF2B5EF4-FFF2-40B4-BE49-F238E27FC236}">
                  <a16:creationId xmlns:a16="http://schemas.microsoft.com/office/drawing/2014/main" id="{F156765A-8034-B5C3-2A6C-9D9B7ABB3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9515138"/>
              <a:ext cx="19507201" cy="146304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7">
              <a:extLst>
                <a:ext uri="{FF2B5EF4-FFF2-40B4-BE49-F238E27FC236}">
                  <a16:creationId xmlns:a16="http://schemas.microsoft.com/office/drawing/2014/main" id="{B8DE49B4-BA41-1DF3-ACFF-0F0A8994D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1288" y="-19515138"/>
              <a:ext cx="19507200" cy="14630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8" descr="A picture containing dark, night sky&#10;&#10;Description automatically generated">
              <a:extLst>
                <a:ext uri="{FF2B5EF4-FFF2-40B4-BE49-F238E27FC236}">
                  <a16:creationId xmlns:a16="http://schemas.microsoft.com/office/drawing/2014/main" id="{6F6D95C8-988C-2D41-621A-14180B72E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75575" y="-19515138"/>
              <a:ext cx="19507200" cy="14630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9" descr="Circle&#10;&#10;Description automatically generated with medium confidence">
              <a:extLst>
                <a:ext uri="{FF2B5EF4-FFF2-40B4-BE49-F238E27FC236}">
                  <a16:creationId xmlns:a16="http://schemas.microsoft.com/office/drawing/2014/main" id="{D8E90D3E-5FBC-5C69-1279-EB441DEF9D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49863" y="-19515138"/>
              <a:ext cx="19507200" cy="13001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0" descr="A close-up of the sun&#10;&#10;Description automatically generated with medium confidence">
              <a:extLst>
                <a:ext uri="{FF2B5EF4-FFF2-40B4-BE49-F238E27FC236}">
                  <a16:creationId xmlns:a16="http://schemas.microsoft.com/office/drawing/2014/main" id="{9DBF5982-95FE-E18E-B3BA-48430B0DD6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000" y="-2095500"/>
              <a:ext cx="18630900" cy="184213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1" descr="Circle&#10;&#10;Description automatically generated">
              <a:extLst>
                <a:ext uri="{FF2B5EF4-FFF2-40B4-BE49-F238E27FC236}">
                  <a16:creationId xmlns:a16="http://schemas.microsoft.com/office/drawing/2014/main" id="{C9BE0D0C-0485-3BC0-4E60-A54FB825F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16875" y="-2095500"/>
              <a:ext cx="19507200" cy="130016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2" descr="A planet in space&#10;&#10;Description automatically generated with low confidence">
              <a:extLst>
                <a:ext uri="{FF2B5EF4-FFF2-40B4-BE49-F238E27FC236}">
                  <a16:creationId xmlns:a16="http://schemas.microsoft.com/office/drawing/2014/main" id="{4980671B-7CEB-67A8-FC0B-49E80D05E7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68625" y="-2095500"/>
              <a:ext cx="19507200" cy="130016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3" descr="A planet in space&#10;&#10;Description automatically generated with low confidence">
              <a:extLst>
                <a:ext uri="{FF2B5EF4-FFF2-40B4-BE49-F238E27FC236}">
                  <a16:creationId xmlns:a16="http://schemas.microsoft.com/office/drawing/2014/main" id="{94CBC372-BC02-5194-5D48-D6B6BF2050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20375" y="-2095500"/>
              <a:ext cx="19507200" cy="1300162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968A25A7-9D2C-205E-B9E4-5447A6F7C48F}"/>
              </a:ext>
            </a:extLst>
          </p:cNvPr>
          <p:cNvSpPr/>
          <p:nvPr/>
        </p:nvSpPr>
        <p:spPr>
          <a:xfrm>
            <a:off x="25222" y="769988"/>
            <a:ext cx="12192000" cy="5991532"/>
          </a:xfrm>
          <a:prstGeom prst="rect">
            <a:avLst/>
          </a:prstGeom>
          <a:gradFill flip="none" rotWithShape="1">
            <a:gsLst>
              <a:gs pos="0">
                <a:srgbClr val="1D242E">
                  <a:alpha val="0"/>
                  <a:lumMod val="96000"/>
                </a:srgbClr>
              </a:gs>
              <a:gs pos="88000">
                <a:srgbClr val="1D242E"/>
              </a:gs>
              <a:gs pos="89000">
                <a:srgbClr val="1D242E"/>
              </a:gs>
              <a:gs pos="100000">
                <a:srgbClr val="1D242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2" name="Straight Connector 2071">
            <a:extLst>
              <a:ext uri="{FF2B5EF4-FFF2-40B4-BE49-F238E27FC236}">
                <a16:creationId xmlns:a16="http://schemas.microsoft.com/office/drawing/2014/main" id="{D8C0D56F-4A65-48B9-843D-F9D262C354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34000" y="4244223"/>
            <a:ext cx="0" cy="1623177"/>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995BC393-87F4-CA3F-C650-5CE33E525C86}"/>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83218" y="905797"/>
            <a:ext cx="3216088" cy="29198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013225E-D29D-9A8E-27BC-49B289F7CD9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952500" y="876299"/>
            <a:ext cx="3192768" cy="28894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D653271-FD15-D6A7-D051-618B38377957}"/>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4507557" y="876300"/>
            <a:ext cx="3216088" cy="2889454"/>
          </a:xfrm>
          <a:prstGeom prst="rect">
            <a:avLst/>
          </a:prstGeom>
          <a:noFill/>
          <a:extLst>
            <a:ext uri="{909E8E84-426E-40DD-AFC4-6F175D3DCCD1}">
              <a14:hiddenFill xmlns:a14="http://schemas.microsoft.com/office/drawing/2010/main">
                <a:solidFill>
                  <a:srgbClr val="FFFFFF"/>
                </a:solidFill>
              </a14:hiddenFill>
            </a:ext>
          </a:extLst>
        </p:spPr>
      </p:pic>
      <p:sp>
        <p:nvSpPr>
          <p:cNvPr id="2067" name="Content Placeholder 2066">
            <a:extLst>
              <a:ext uri="{FF2B5EF4-FFF2-40B4-BE49-F238E27FC236}">
                <a16:creationId xmlns:a16="http://schemas.microsoft.com/office/drawing/2014/main" id="{D5533D0F-FECE-2A9F-9F20-367640DB78BF}"/>
              </a:ext>
            </a:extLst>
          </p:cNvPr>
          <p:cNvSpPr>
            <a:spLocks noGrp="1"/>
          </p:cNvSpPr>
          <p:nvPr>
            <p:ph idx="1"/>
          </p:nvPr>
        </p:nvSpPr>
        <p:spPr>
          <a:xfrm>
            <a:off x="6118424" y="4072597"/>
            <a:ext cx="4697060" cy="1909103"/>
          </a:xfrm>
        </p:spPr>
        <p:txBody>
          <a:bodyPr vert="horz" lIns="91440" tIns="45720" rIns="91440" bIns="45720" rtlCol="0" anchor="ctr">
            <a:normAutofit fontScale="85000" lnSpcReduction="20000"/>
          </a:bodyPr>
          <a:lstStyle/>
          <a:p>
            <a:r>
              <a:rPr lang="en-US" dirty="0"/>
              <a:t>Ocular Disease Intelligent Recognition dataset contains images of the left and right fundus from 5000 patients.</a:t>
            </a:r>
          </a:p>
          <a:p>
            <a:r>
              <a:rPr lang="en-US" dirty="0"/>
              <a:t>Each image is classified into 8 labels.</a:t>
            </a:r>
          </a:p>
          <a:p>
            <a:r>
              <a:rPr lang="en-US" dirty="0"/>
              <a:t>The dataset is divided into 7000 images in the training set and 1000 images in the testing set</a:t>
            </a:r>
          </a:p>
        </p:txBody>
      </p:sp>
      <p:sp>
        <p:nvSpPr>
          <p:cNvPr id="4" name="Title 1">
            <a:extLst>
              <a:ext uri="{FF2B5EF4-FFF2-40B4-BE49-F238E27FC236}">
                <a16:creationId xmlns:a16="http://schemas.microsoft.com/office/drawing/2014/main" id="{8521561F-2B92-BD10-D7DB-991EDCC4E7CC}"/>
              </a:ext>
            </a:extLst>
          </p:cNvPr>
          <p:cNvSpPr txBox="1">
            <a:spLocks/>
          </p:cNvSpPr>
          <p:nvPr/>
        </p:nvSpPr>
        <p:spPr>
          <a:xfrm>
            <a:off x="952500" y="4175834"/>
            <a:ext cx="4085665" cy="174327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spcAft>
                <a:spcPts val="600"/>
              </a:spcAft>
            </a:pPr>
            <a:r>
              <a:rPr lang="en-US" kern="1200" dirty="0">
                <a:solidFill>
                  <a:schemeClr val="tx2"/>
                </a:solidFill>
                <a:latin typeface="+mj-lt"/>
                <a:ea typeface="+mj-ea"/>
                <a:cs typeface="+mj-cs"/>
              </a:rPr>
              <a:t>ODIR Dataset</a:t>
            </a:r>
          </a:p>
        </p:txBody>
      </p:sp>
    </p:spTree>
    <p:extLst>
      <p:ext uri="{BB962C8B-B14F-4D97-AF65-F5344CB8AC3E}">
        <p14:creationId xmlns:p14="http://schemas.microsoft.com/office/powerpoint/2010/main" val="2013140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2E00-BCDB-B715-4934-83825FC8997E}"/>
              </a:ext>
            </a:extLst>
          </p:cNvPr>
          <p:cNvSpPr>
            <a:spLocks noGrp="1"/>
          </p:cNvSpPr>
          <p:nvPr>
            <p:ph type="title"/>
          </p:nvPr>
        </p:nvSpPr>
        <p:spPr>
          <a:xfrm>
            <a:off x="1285625" y="1442422"/>
            <a:ext cx="5262778" cy="1570485"/>
          </a:xfrm>
        </p:spPr>
        <p:txBody>
          <a:bodyPr anchor="b">
            <a:normAutofit/>
          </a:bodyPr>
          <a:lstStyle/>
          <a:p>
            <a:r>
              <a:rPr lang="en-US" dirty="0"/>
              <a:t>ODIR Processing &amp; Augmentation</a:t>
            </a:r>
          </a:p>
        </p:txBody>
      </p:sp>
      <p:pic>
        <p:nvPicPr>
          <p:cNvPr id="4" name="Picture 6">
            <a:extLst>
              <a:ext uri="{FF2B5EF4-FFF2-40B4-BE49-F238E27FC236}">
                <a16:creationId xmlns:a16="http://schemas.microsoft.com/office/drawing/2014/main" id="{247402AC-C09F-6E6F-2D08-DFF336C87F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0298" y="424267"/>
            <a:ext cx="3554294" cy="3226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9F66154C-F1AC-F512-C2A7-9E32DD67E423}"/>
              </a:ext>
            </a:extLst>
          </p:cNvPr>
          <p:cNvGraphicFramePr>
            <a:graphicFrameLocks noGrp="1"/>
          </p:cNvGraphicFramePr>
          <p:nvPr>
            <p:extLst>
              <p:ext uri="{D42A27DB-BD31-4B8C-83A1-F6EECF244321}">
                <p14:modId xmlns:p14="http://schemas.microsoft.com/office/powerpoint/2010/main" val="3579517143"/>
              </p:ext>
            </p:extLst>
          </p:nvPr>
        </p:nvGraphicFramePr>
        <p:xfrm>
          <a:off x="131188" y="3845094"/>
          <a:ext cx="11929623" cy="2834640"/>
        </p:xfrm>
        <a:graphic>
          <a:graphicData uri="http://schemas.openxmlformats.org/drawingml/2006/table">
            <a:tbl>
              <a:tblPr firstRow="1" bandRow="1">
                <a:tableStyleId>{5C22544A-7EE6-4342-B048-85BDC9FD1C3A}</a:tableStyleId>
              </a:tblPr>
              <a:tblGrid>
                <a:gridCol w="971868">
                  <a:extLst>
                    <a:ext uri="{9D8B030D-6E8A-4147-A177-3AD203B41FA5}">
                      <a16:colId xmlns:a16="http://schemas.microsoft.com/office/drawing/2014/main" val="70090535"/>
                    </a:ext>
                  </a:extLst>
                </a:gridCol>
                <a:gridCol w="3459786">
                  <a:extLst>
                    <a:ext uri="{9D8B030D-6E8A-4147-A177-3AD203B41FA5}">
                      <a16:colId xmlns:a16="http://schemas.microsoft.com/office/drawing/2014/main" val="4096772061"/>
                    </a:ext>
                  </a:extLst>
                </a:gridCol>
                <a:gridCol w="1576705">
                  <a:extLst>
                    <a:ext uri="{9D8B030D-6E8A-4147-A177-3AD203B41FA5}">
                      <a16:colId xmlns:a16="http://schemas.microsoft.com/office/drawing/2014/main" val="1702825049"/>
                    </a:ext>
                  </a:extLst>
                </a:gridCol>
                <a:gridCol w="3613685">
                  <a:extLst>
                    <a:ext uri="{9D8B030D-6E8A-4147-A177-3AD203B41FA5}">
                      <a16:colId xmlns:a16="http://schemas.microsoft.com/office/drawing/2014/main" val="3721132589"/>
                    </a:ext>
                  </a:extLst>
                </a:gridCol>
                <a:gridCol w="738505">
                  <a:extLst>
                    <a:ext uri="{9D8B030D-6E8A-4147-A177-3AD203B41FA5}">
                      <a16:colId xmlns:a16="http://schemas.microsoft.com/office/drawing/2014/main" val="3383673788"/>
                    </a:ext>
                  </a:extLst>
                </a:gridCol>
                <a:gridCol w="830569">
                  <a:extLst>
                    <a:ext uri="{9D8B030D-6E8A-4147-A177-3AD203B41FA5}">
                      <a16:colId xmlns:a16="http://schemas.microsoft.com/office/drawing/2014/main" val="2004783096"/>
                    </a:ext>
                  </a:extLst>
                </a:gridCol>
                <a:gridCol w="738505">
                  <a:extLst>
                    <a:ext uri="{9D8B030D-6E8A-4147-A177-3AD203B41FA5}">
                      <a16:colId xmlns:a16="http://schemas.microsoft.com/office/drawing/2014/main" val="1165516262"/>
                    </a:ext>
                  </a:extLst>
                </a:gridCol>
              </a:tblGrid>
              <a:tr h="320139">
                <a:tc>
                  <a:txBody>
                    <a:bodyPr/>
                    <a:lstStyle/>
                    <a:p>
                      <a:pPr algn="ctr"/>
                      <a:r>
                        <a:rPr lang="en-US" dirty="0"/>
                        <a:t>Dataset</a:t>
                      </a:r>
                    </a:p>
                  </a:txBody>
                  <a:tcPr anchor="ctr"/>
                </a:tc>
                <a:tc>
                  <a:txBody>
                    <a:bodyPr/>
                    <a:lstStyle/>
                    <a:p>
                      <a:pPr algn="ctr"/>
                      <a:r>
                        <a:rPr lang="en-US" dirty="0"/>
                        <a:t>Details</a:t>
                      </a:r>
                    </a:p>
                  </a:txBody>
                  <a:tcPr anchor="ctr"/>
                </a:tc>
                <a:tc>
                  <a:txBody>
                    <a:bodyPr/>
                    <a:lstStyle/>
                    <a:p>
                      <a:pPr algn="ctr"/>
                      <a:r>
                        <a:rPr lang="en-US" dirty="0"/>
                        <a:t>Method</a:t>
                      </a:r>
                    </a:p>
                  </a:txBody>
                  <a:tcPr anchor="ctr"/>
                </a:tc>
                <a:tc>
                  <a:txBody>
                    <a:bodyPr/>
                    <a:lstStyle/>
                    <a:p>
                      <a:pPr algn="ctr"/>
                      <a:r>
                        <a:rPr lang="en-US" dirty="0"/>
                        <a:t>Specifics</a:t>
                      </a:r>
                    </a:p>
                  </a:txBody>
                  <a:tcPr anchor="ctr"/>
                </a:tc>
                <a:tc>
                  <a:txBody>
                    <a:bodyPr/>
                    <a:lstStyle/>
                    <a:p>
                      <a:pPr algn="ctr"/>
                      <a:r>
                        <a:rPr lang="en-US" dirty="0"/>
                        <a:t>Total</a:t>
                      </a:r>
                    </a:p>
                  </a:txBody>
                  <a:tcPr anchor="ctr"/>
                </a:tc>
                <a:tc>
                  <a:txBody>
                    <a:bodyPr/>
                    <a:lstStyle/>
                    <a:p>
                      <a:pPr algn="ctr"/>
                      <a:r>
                        <a:rPr lang="en-US" dirty="0"/>
                        <a:t>Train </a:t>
                      </a:r>
                    </a:p>
                  </a:txBody>
                  <a:tcPr anchor="ctr"/>
                </a:tc>
                <a:tc>
                  <a:txBody>
                    <a:bodyPr/>
                    <a:lstStyle/>
                    <a:p>
                      <a:pPr algn="ctr"/>
                      <a:r>
                        <a:rPr lang="en-US" dirty="0"/>
                        <a:t>Test</a:t>
                      </a:r>
                    </a:p>
                  </a:txBody>
                  <a:tcPr anchor="ctr"/>
                </a:tc>
                <a:extLst>
                  <a:ext uri="{0D108BD9-81ED-4DB2-BD59-A6C34878D82A}">
                    <a16:rowId xmlns:a16="http://schemas.microsoft.com/office/drawing/2014/main" val="4174084941"/>
                  </a:ext>
                </a:extLst>
              </a:tr>
              <a:tr h="324586">
                <a:tc rowSpan="3">
                  <a:txBody>
                    <a:bodyPr/>
                    <a:lstStyle/>
                    <a:p>
                      <a:pPr algn="ctr"/>
                      <a:r>
                        <a:rPr lang="en-US" dirty="0"/>
                        <a:t>ODIR</a:t>
                      </a:r>
                    </a:p>
                  </a:txBody>
                  <a:tcPr anchor="ctr"/>
                </a:tc>
                <a:tc>
                  <a:txBody>
                    <a:bodyPr/>
                    <a:lstStyle/>
                    <a:p>
                      <a:pPr algn="ctr"/>
                      <a:r>
                        <a:rPr lang="en-US" dirty="0"/>
                        <a:t>Classes: 8</a:t>
                      </a:r>
                    </a:p>
                  </a:txBody>
                  <a:tcPr anchor="ctr"/>
                </a:tc>
                <a:tc>
                  <a:txBody>
                    <a:bodyPr/>
                    <a:lstStyle/>
                    <a:p>
                      <a:pPr algn="ctr"/>
                      <a:r>
                        <a:rPr lang="en-US" dirty="0"/>
                        <a:t>Original</a:t>
                      </a:r>
                    </a:p>
                  </a:txBody>
                  <a:tcPr anchor="ctr"/>
                </a:tc>
                <a:tc>
                  <a:txBody>
                    <a:bodyPr/>
                    <a:lstStyle/>
                    <a:p>
                      <a:pPr algn="ctr"/>
                      <a:r>
                        <a:rPr lang="en-US" dirty="0"/>
                        <a:t>Multi-labelled &amp; imbalanced</a:t>
                      </a:r>
                    </a:p>
                  </a:txBody>
                  <a:tcPr anchor="ctr"/>
                </a:tc>
                <a:tc>
                  <a:txBody>
                    <a:bodyPr/>
                    <a:lstStyle/>
                    <a:p>
                      <a:pPr algn="ctr"/>
                      <a:r>
                        <a:rPr lang="en-US" dirty="0"/>
                        <a:t>8000</a:t>
                      </a:r>
                    </a:p>
                  </a:txBody>
                  <a:tcPr anchor="ctr"/>
                </a:tc>
                <a:tc>
                  <a:txBody>
                    <a:bodyPr/>
                    <a:lstStyle/>
                    <a:p>
                      <a:pPr algn="ctr"/>
                      <a:r>
                        <a:rPr lang="en-US" dirty="0"/>
                        <a:t>7000</a:t>
                      </a:r>
                    </a:p>
                  </a:txBody>
                  <a:tcPr anchor="ctr"/>
                </a:tc>
                <a:tc>
                  <a:txBody>
                    <a:bodyPr/>
                    <a:lstStyle/>
                    <a:p>
                      <a:pPr algn="ctr"/>
                      <a:r>
                        <a:rPr lang="en-US" dirty="0"/>
                        <a:t>1000</a:t>
                      </a:r>
                    </a:p>
                  </a:txBody>
                  <a:tcPr anchor="ctr"/>
                </a:tc>
                <a:extLst>
                  <a:ext uri="{0D108BD9-81ED-4DB2-BD59-A6C34878D82A}">
                    <a16:rowId xmlns:a16="http://schemas.microsoft.com/office/drawing/2014/main" val="2809565375"/>
                  </a:ext>
                </a:extLst>
              </a:tr>
              <a:tr h="0">
                <a:tc vMerge="1">
                  <a:txBody>
                    <a:bodyPr/>
                    <a:lstStyle/>
                    <a:p>
                      <a:endParaRPr lang="en-US" dirty="0"/>
                    </a:p>
                  </a:txBody>
                  <a:tcPr/>
                </a:tc>
                <a:tc rowSpan="2">
                  <a:txBody>
                    <a:bodyPr/>
                    <a:lstStyle/>
                    <a:p>
                      <a:pPr algn="ctr"/>
                      <a:r>
                        <a:rPr lang="en-US" dirty="0"/>
                        <a:t>Classes: 8</a:t>
                      </a:r>
                    </a:p>
                    <a:p>
                      <a:pPr marL="285750" indent="-285750" algn="l">
                        <a:buFont typeface="Arial" panose="020B0604020202020204" pitchFamily="34" charset="0"/>
                        <a:buChar char="•"/>
                      </a:pPr>
                      <a:r>
                        <a:rPr lang="en-US" dirty="0"/>
                        <a:t>Added non-common class images from </a:t>
                      </a:r>
                      <a:r>
                        <a:rPr lang="en-US" dirty="0" err="1"/>
                        <a:t>RFMiD</a:t>
                      </a:r>
                      <a:r>
                        <a:rPr lang="en-US" dirty="0"/>
                        <a:t> dataset to “Other” class</a:t>
                      </a:r>
                    </a:p>
                  </a:txBody>
                  <a:tcPr anchor="ctr"/>
                </a:tc>
                <a:tc>
                  <a:txBody>
                    <a:bodyPr/>
                    <a:lstStyle/>
                    <a:p>
                      <a:pPr algn="ctr"/>
                      <a:r>
                        <a:rPr lang="en-US" dirty="0"/>
                        <a:t>Pre-process</a:t>
                      </a:r>
                    </a:p>
                  </a:txBody>
                  <a:tcPr anchor="ctr"/>
                </a:tc>
                <a:tc>
                  <a:txBody>
                    <a:bodyPr/>
                    <a:lstStyle/>
                    <a:p>
                      <a:pPr marL="285750" indent="-285750" algn="l">
                        <a:buFont typeface="Arial" panose="020B0604020202020204" pitchFamily="34" charset="0"/>
                        <a:buChar char="•"/>
                      </a:pPr>
                      <a:r>
                        <a:rPr lang="en-US" dirty="0"/>
                        <a:t>Removed multi-labelled images</a:t>
                      </a:r>
                    </a:p>
                    <a:p>
                      <a:pPr marL="285750" indent="-285750" algn="l">
                        <a:buFont typeface="Arial" panose="020B0604020202020204" pitchFamily="34" charset="0"/>
                        <a:buChar char="•"/>
                      </a:pPr>
                      <a:r>
                        <a:rPr lang="en-US" dirty="0"/>
                        <a:t>Removed images with no training labels</a:t>
                      </a:r>
                    </a:p>
                  </a:txBody>
                  <a:tcPr anchor="ctr"/>
                </a:tc>
                <a:tc>
                  <a:txBody>
                    <a:bodyPr/>
                    <a:lstStyle/>
                    <a:p>
                      <a:pPr algn="ctr"/>
                      <a:r>
                        <a:rPr lang="en-US" dirty="0"/>
                        <a:t>6854</a:t>
                      </a:r>
                    </a:p>
                  </a:txBody>
                  <a:tcPr anchor="ctr"/>
                </a:tc>
                <a:tc>
                  <a:txBody>
                    <a:bodyPr/>
                    <a:lstStyle/>
                    <a:p>
                      <a:pPr algn="ctr"/>
                      <a:r>
                        <a:rPr lang="en-US" dirty="0"/>
                        <a:t>5483</a:t>
                      </a:r>
                    </a:p>
                  </a:txBody>
                  <a:tcPr anchor="ctr"/>
                </a:tc>
                <a:tc>
                  <a:txBody>
                    <a:bodyPr/>
                    <a:lstStyle/>
                    <a:p>
                      <a:pPr algn="ctr"/>
                      <a:r>
                        <a:rPr lang="en-US" dirty="0"/>
                        <a:t>1371</a:t>
                      </a:r>
                    </a:p>
                  </a:txBody>
                  <a:tcPr anchor="ctr"/>
                </a:tc>
                <a:extLst>
                  <a:ext uri="{0D108BD9-81ED-4DB2-BD59-A6C34878D82A}">
                    <a16:rowId xmlns:a16="http://schemas.microsoft.com/office/drawing/2014/main" val="2095130929"/>
                  </a:ext>
                </a:extLst>
              </a:tr>
              <a:tr h="1188720">
                <a:tc vMerge="1">
                  <a:txBody>
                    <a:bodyPr/>
                    <a:lstStyle/>
                    <a:p>
                      <a:endParaRPr lang="en-US" dirty="0"/>
                    </a:p>
                  </a:txBody>
                  <a:tcPr/>
                </a:tc>
                <a:tc vMerge="1">
                  <a:txBody>
                    <a:bodyPr/>
                    <a:lstStyle/>
                    <a:p>
                      <a:pPr marL="285750" indent="-285750" algn="just">
                        <a:buFont typeface="Arial" panose="020B0604020202020204" pitchFamily="34" charset="0"/>
                        <a:buChar char="•"/>
                      </a:pPr>
                      <a:r>
                        <a:rPr lang="en-US" dirty="0"/>
                        <a:t>Removed classes with less than 10 images</a:t>
                      </a:r>
                    </a:p>
                    <a:p>
                      <a:pPr marL="285750" indent="-285750" algn="just">
                        <a:buFont typeface="Arial" panose="020B0604020202020204" pitchFamily="34" charset="0"/>
                        <a:buChar char="•"/>
                      </a:pPr>
                      <a:r>
                        <a:rPr lang="en-US" dirty="0"/>
                        <a:t>Added non-common class images from ODIR to “Other” class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Augmented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Resample</a:t>
                      </a:r>
                    </a:p>
                    <a:p>
                      <a:pPr algn="ctr"/>
                      <a:endParaRPr lang="en-US" dirty="0"/>
                    </a:p>
                  </a:txBody>
                  <a:tcPr anchor="ctr"/>
                </a:tc>
                <a:tc>
                  <a:txBody>
                    <a:bodyPr/>
                    <a:lstStyle/>
                    <a:p>
                      <a:pPr algn="ctr"/>
                      <a:r>
                        <a:rPr lang="en-US" dirty="0"/>
                        <a:t>500 images per class</a:t>
                      </a:r>
                    </a:p>
                  </a:txBody>
                  <a:tcPr anchor="ctr"/>
                </a:tc>
                <a:tc>
                  <a:txBody>
                    <a:bodyPr/>
                    <a:lstStyle/>
                    <a:p>
                      <a:pPr algn="ctr"/>
                      <a:r>
                        <a:rPr lang="en-US" dirty="0"/>
                        <a:t>5600</a:t>
                      </a:r>
                    </a:p>
                  </a:txBody>
                  <a:tcPr anchor="ctr"/>
                </a:tc>
                <a:tc>
                  <a:txBody>
                    <a:bodyPr/>
                    <a:lstStyle/>
                    <a:p>
                      <a:pPr algn="ctr"/>
                      <a:r>
                        <a:rPr lang="en-US" dirty="0"/>
                        <a:t>4000</a:t>
                      </a:r>
                    </a:p>
                  </a:txBody>
                  <a:tcPr anchor="ctr"/>
                </a:tc>
                <a:tc>
                  <a:txBody>
                    <a:bodyPr/>
                    <a:lstStyle/>
                    <a:p>
                      <a:pPr algn="ctr"/>
                      <a:r>
                        <a:rPr lang="en-US" dirty="0"/>
                        <a:t>1600</a:t>
                      </a:r>
                    </a:p>
                  </a:txBody>
                  <a:tcPr anchor="ctr"/>
                </a:tc>
                <a:extLst>
                  <a:ext uri="{0D108BD9-81ED-4DB2-BD59-A6C34878D82A}">
                    <a16:rowId xmlns:a16="http://schemas.microsoft.com/office/drawing/2014/main" val="2292552397"/>
                  </a:ext>
                </a:extLst>
              </a:tr>
            </a:tbl>
          </a:graphicData>
        </a:graphic>
      </p:graphicFrame>
    </p:spTree>
    <p:extLst>
      <p:ext uri="{BB962C8B-B14F-4D97-AF65-F5344CB8AC3E}">
        <p14:creationId xmlns:p14="http://schemas.microsoft.com/office/powerpoint/2010/main" val="5122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B042E7B-B031-A41D-EB43-1277250309BA}"/>
              </a:ext>
            </a:extLst>
          </p:cNvPr>
          <p:cNvPicPr>
            <a:picLocks noChangeAspect="1"/>
          </p:cNvPicPr>
          <p:nvPr/>
        </p:nvPicPr>
        <p:blipFill>
          <a:blip r:embed="rId2"/>
          <a:stretch>
            <a:fillRect/>
          </a:stretch>
        </p:blipFill>
        <p:spPr>
          <a:xfrm>
            <a:off x="4176526" y="95589"/>
            <a:ext cx="8015474" cy="6351731"/>
          </a:xfrm>
          <a:prstGeom prst="rect">
            <a:avLst/>
          </a:prstGeom>
        </p:spPr>
      </p:pic>
      <p:sp>
        <p:nvSpPr>
          <p:cNvPr id="2" name="Title 1">
            <a:extLst>
              <a:ext uri="{FF2B5EF4-FFF2-40B4-BE49-F238E27FC236}">
                <a16:creationId xmlns:a16="http://schemas.microsoft.com/office/drawing/2014/main" id="{3A7018E4-2C9E-7F8E-0BF7-9B8956465ADD}"/>
              </a:ext>
            </a:extLst>
          </p:cNvPr>
          <p:cNvSpPr>
            <a:spLocks noGrp="1"/>
          </p:cNvSpPr>
          <p:nvPr>
            <p:ph type="title"/>
          </p:nvPr>
        </p:nvSpPr>
        <p:spPr>
          <a:xfrm>
            <a:off x="952498" y="1381725"/>
            <a:ext cx="4979254" cy="3779457"/>
          </a:xfrm>
        </p:spPr>
        <p:txBody>
          <a:bodyPr vert="horz" lIns="91440" tIns="45720" rIns="91440" bIns="45720" rtlCol="0" anchor="b">
            <a:normAutofit/>
          </a:bodyPr>
          <a:lstStyle/>
          <a:p>
            <a:r>
              <a:rPr lang="en-US" sz="4800" dirty="0"/>
              <a:t>Data Augmentations</a:t>
            </a:r>
          </a:p>
        </p:txBody>
      </p:sp>
    </p:spTree>
    <p:extLst>
      <p:ext uri="{BB962C8B-B14F-4D97-AF65-F5344CB8AC3E}">
        <p14:creationId xmlns:p14="http://schemas.microsoft.com/office/powerpoint/2010/main" val="6799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3C118-CD26-6E83-8BED-DC31434A90AA}"/>
              </a:ext>
            </a:extLst>
          </p:cNvPr>
          <p:cNvSpPr>
            <a:spLocks noGrp="1"/>
          </p:cNvSpPr>
          <p:nvPr>
            <p:ph type="title"/>
          </p:nvPr>
        </p:nvSpPr>
        <p:spPr>
          <a:xfrm>
            <a:off x="889570" y="5209099"/>
            <a:ext cx="10388030" cy="981633"/>
          </a:xfrm>
        </p:spPr>
        <p:txBody>
          <a:bodyPr vert="horz" lIns="91440" tIns="45720" rIns="91440" bIns="45720" rtlCol="0" anchor="ctr">
            <a:normAutofit/>
          </a:bodyPr>
          <a:lstStyle/>
          <a:p>
            <a:r>
              <a:rPr lang="en-US" sz="4800"/>
              <a:t>ODIR Data Samples</a:t>
            </a:r>
          </a:p>
        </p:txBody>
      </p:sp>
      <p:pic>
        <p:nvPicPr>
          <p:cNvPr id="7" name="Graphic 6">
            <a:extLst>
              <a:ext uri="{FF2B5EF4-FFF2-40B4-BE49-F238E27FC236}">
                <a16:creationId xmlns:a16="http://schemas.microsoft.com/office/drawing/2014/main" id="{DA43102A-B4CE-EDDF-8605-A8E380542C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2985" y="394630"/>
            <a:ext cx="8343899" cy="4693443"/>
          </a:xfrm>
          <a:prstGeom prst="rect">
            <a:avLst/>
          </a:prstGeom>
        </p:spPr>
      </p:pic>
      <p:cxnSp>
        <p:nvCxnSpPr>
          <p:cNvPr id="16" name="Straight Connector 15">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21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FC588-6606-0E37-7B5A-070FD1E20394}"/>
              </a:ext>
            </a:extLst>
          </p:cNvPr>
          <p:cNvSpPr>
            <a:spLocks noGrp="1"/>
          </p:cNvSpPr>
          <p:nvPr>
            <p:ph type="title"/>
          </p:nvPr>
        </p:nvSpPr>
        <p:spPr>
          <a:xfrm>
            <a:off x="952500" y="5232732"/>
            <a:ext cx="10325100" cy="1014686"/>
          </a:xfrm>
        </p:spPr>
        <p:txBody>
          <a:bodyPr vert="horz" lIns="91440" tIns="45720" rIns="91440" bIns="45720" rtlCol="0" anchor="ctr">
            <a:normAutofit/>
          </a:bodyPr>
          <a:lstStyle/>
          <a:p>
            <a:r>
              <a:rPr lang="en-US" kern="1200">
                <a:latin typeface="+mj-lt"/>
                <a:ea typeface="+mj-ea"/>
                <a:cs typeface="+mj-cs"/>
              </a:rPr>
              <a:t>Methods</a:t>
            </a:r>
          </a:p>
        </p:txBody>
      </p:sp>
      <p:cxnSp>
        <p:nvCxnSpPr>
          <p:cNvPr id="70" name="Straight Connector 69">
            <a:extLst>
              <a:ext uri="{FF2B5EF4-FFF2-40B4-BE49-F238E27FC236}">
                <a16:creationId xmlns:a16="http://schemas.microsoft.com/office/drawing/2014/main" id="{8E57A079-B0CE-4BF7-B690-DF295898D6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3" name="TextBox 2">
            <a:extLst>
              <a:ext uri="{FF2B5EF4-FFF2-40B4-BE49-F238E27FC236}">
                <a16:creationId xmlns:a16="http://schemas.microsoft.com/office/drawing/2014/main" id="{DE707D1F-4C2C-A4C8-3CC4-FA6576A9E0EB}"/>
              </a:ext>
            </a:extLst>
          </p:cNvPr>
          <p:cNvGraphicFramePr/>
          <p:nvPr>
            <p:extLst>
              <p:ext uri="{D42A27DB-BD31-4B8C-83A1-F6EECF244321}">
                <p14:modId xmlns:p14="http://schemas.microsoft.com/office/powerpoint/2010/main" val="1811333875"/>
              </p:ext>
            </p:extLst>
          </p:nvPr>
        </p:nvGraphicFramePr>
        <p:xfrm>
          <a:off x="952500" y="876300"/>
          <a:ext cx="10325100" cy="38956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0093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E91B-2A83-D352-D34E-5E5B12332F26}"/>
              </a:ext>
            </a:extLst>
          </p:cNvPr>
          <p:cNvSpPr>
            <a:spLocks noGrp="1"/>
          </p:cNvSpPr>
          <p:nvPr>
            <p:ph type="title"/>
          </p:nvPr>
        </p:nvSpPr>
        <p:spPr/>
        <p:txBody>
          <a:bodyPr/>
          <a:lstStyle/>
          <a:p>
            <a:r>
              <a:rPr lang="en-US" dirty="0"/>
              <a:t>Masked Vision Transformer as Co-Teacher</a:t>
            </a:r>
          </a:p>
        </p:txBody>
      </p:sp>
      <p:sp>
        <p:nvSpPr>
          <p:cNvPr id="3" name="Content Placeholder 2">
            <a:extLst>
              <a:ext uri="{FF2B5EF4-FFF2-40B4-BE49-F238E27FC236}">
                <a16:creationId xmlns:a16="http://schemas.microsoft.com/office/drawing/2014/main" id="{96EDE001-60E3-814D-2385-3C3710DE9B18}"/>
              </a:ext>
            </a:extLst>
          </p:cNvPr>
          <p:cNvSpPr>
            <a:spLocks noGrp="1"/>
          </p:cNvSpPr>
          <p:nvPr>
            <p:ph idx="1"/>
          </p:nvPr>
        </p:nvSpPr>
        <p:spPr/>
        <p:txBody>
          <a:bodyPr>
            <a:normAutofit lnSpcReduction="10000"/>
          </a:bodyPr>
          <a:lstStyle/>
          <a:p>
            <a:r>
              <a:rPr lang="en-US" dirty="0"/>
              <a:t>MViT Autoencoders are especially good at learning input data representations, thanks to their Transformer architecture which is able to attend to the whole image at once as compared to a regular CNN which can only attend to the pixel immediate neighbors.</a:t>
            </a:r>
          </a:p>
          <a:p>
            <a:r>
              <a:rPr lang="en-US" dirty="0"/>
              <a:t>So, in our work we use a MViT MAE as a Co-teacher which is responsible for training the student input data representation in latent space. </a:t>
            </a:r>
          </a:p>
          <a:p>
            <a:r>
              <a:rPr lang="en-US" dirty="0"/>
              <a:t>Typically, the MViT MAE is pretrained on large dataset such as ImageNet and the decoder is then discarded. And the encoder is combined with a classifier block and is further finetuned to do downstream tasks such as image classification </a:t>
            </a:r>
          </a:p>
          <a:p>
            <a:r>
              <a:rPr lang="en-US" dirty="0"/>
              <a:t>But in our method, we finetune the MAE with our dataset and then directly use the encoder as a co-teacher to train our student model.</a:t>
            </a:r>
          </a:p>
        </p:txBody>
      </p:sp>
    </p:spTree>
    <p:extLst>
      <p:ext uri="{BB962C8B-B14F-4D97-AF65-F5344CB8AC3E}">
        <p14:creationId xmlns:p14="http://schemas.microsoft.com/office/powerpoint/2010/main" val="554907085"/>
      </p:ext>
    </p:extLst>
  </p:cSld>
  <p:clrMapOvr>
    <a:masterClrMapping/>
  </p:clrMapOvr>
</p:sld>
</file>

<file path=ppt/theme/theme1.xml><?xml version="1.0" encoding="utf-8"?>
<a:theme xmlns:a="http://schemas.openxmlformats.org/drawingml/2006/main" name="Vaul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Khadga_19024_bsthesis_midsem_presentation</Template>
  <TotalTime>1017</TotalTime>
  <Words>1140</Words>
  <Application>Microsoft Office PowerPoint</Application>
  <PresentationFormat>Widescreen</PresentationFormat>
  <Paragraphs>172</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Georgia Pro Light</vt:lpstr>
      <vt:lpstr>Söhne</vt:lpstr>
      <vt:lpstr>VaultVTI</vt:lpstr>
      <vt:lpstr>Enhancing Eye Disease Detection with MViT and SWD Loss</vt:lpstr>
      <vt:lpstr>Intro &amp; Motivation:</vt:lpstr>
      <vt:lpstr>Literature Work</vt:lpstr>
      <vt:lpstr>PowerPoint Presentation</vt:lpstr>
      <vt:lpstr>ODIR Processing &amp; Augmentation</vt:lpstr>
      <vt:lpstr>Data Augmentations</vt:lpstr>
      <vt:lpstr>ODIR Data Samples</vt:lpstr>
      <vt:lpstr>Methods</vt:lpstr>
      <vt:lpstr>Masked Vision Transformer as Co-Teacher</vt:lpstr>
      <vt:lpstr>Model Architecture</vt:lpstr>
      <vt:lpstr>Sample-Wise Distillation Loss</vt:lpstr>
      <vt:lpstr>PowerPoint Presentation</vt:lpstr>
      <vt:lpstr>Evaluation Metric &amp; Experimental Protocol</vt:lpstr>
      <vt:lpstr>Model Evaluation &amp; Results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Eye Disease Detection with MViT and SWD Loss</dc:title>
  <dc:creator>KHADGA JYOTH ALLI</dc:creator>
  <cp:lastModifiedBy>KHADGA JYOTH ALLI</cp:lastModifiedBy>
  <cp:revision>5</cp:revision>
  <dcterms:created xsi:type="dcterms:W3CDTF">2023-04-24T11:16:36Z</dcterms:created>
  <dcterms:modified xsi:type="dcterms:W3CDTF">2023-04-27T03:11:21Z</dcterms:modified>
</cp:coreProperties>
</file>